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258" r:id="rId3"/>
    <p:sldId id="262" r:id="rId4"/>
    <p:sldId id="273" r:id="rId5"/>
    <p:sldId id="274" r:id="rId6"/>
    <p:sldId id="277" r:id="rId7"/>
    <p:sldId id="278" r:id="rId8"/>
    <p:sldId id="323" r:id="rId9"/>
    <p:sldId id="276" r:id="rId10"/>
    <p:sldId id="319" r:id="rId11"/>
    <p:sldId id="284" r:id="rId12"/>
    <p:sldId id="325" r:id="rId13"/>
    <p:sldId id="282" r:id="rId14"/>
    <p:sldId id="314" r:id="rId15"/>
    <p:sldId id="322" r:id="rId16"/>
    <p:sldId id="311" r:id="rId17"/>
    <p:sldId id="312" r:id="rId18"/>
    <p:sldId id="321" r:id="rId19"/>
    <p:sldId id="285" r:id="rId20"/>
    <p:sldId id="279" r:id="rId21"/>
    <p:sldId id="303" r:id="rId22"/>
    <p:sldId id="286" r:id="rId23"/>
    <p:sldId id="315" r:id="rId24"/>
    <p:sldId id="317" r:id="rId25"/>
    <p:sldId id="307" r:id="rId26"/>
    <p:sldId id="302" r:id="rId27"/>
    <p:sldId id="304" r:id="rId28"/>
    <p:sldId id="288" r:id="rId29"/>
    <p:sldId id="318" r:id="rId30"/>
    <p:sldId id="290" r:id="rId31"/>
    <p:sldId id="289" r:id="rId32"/>
    <p:sldId id="291" r:id="rId33"/>
    <p:sldId id="329" r:id="rId34"/>
    <p:sldId id="328" r:id="rId35"/>
    <p:sldId id="292" r:id="rId36"/>
    <p:sldId id="293" r:id="rId37"/>
    <p:sldId id="320" r:id="rId38"/>
    <p:sldId id="294" r:id="rId39"/>
    <p:sldId id="295" r:id="rId40"/>
    <p:sldId id="296" r:id="rId41"/>
    <p:sldId id="373" r:id="rId42"/>
    <p:sldId id="305" r:id="rId43"/>
    <p:sldId id="298" r:id="rId44"/>
    <p:sldId id="272" r:id="rId45"/>
  </p:sldIdLst>
  <p:sldSz cx="14630400" cy="8229600"/>
  <p:notesSz cx="7010400" cy="92964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rmaint, Melisa" initials="FM" lastIdx="4" clrIdx="0"/>
  <p:cmAuthor id="1" name="John Padilla" initials="JP" lastIdx="29" clrIdx="1"/>
  <p:cmAuthor id="2" name="Stephanie Mojica" initials="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06E"/>
    <a:srgbClr val="A05AE6"/>
    <a:srgbClr val="663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86509" autoAdjust="0"/>
  </p:normalViewPr>
  <p:slideViewPr>
    <p:cSldViewPr snapToGrid="0" snapToObjects="1" showGuides="1">
      <p:cViewPr varScale="1">
        <p:scale>
          <a:sx n="79" d="100"/>
          <a:sy n="79" d="100"/>
        </p:scale>
        <p:origin x="114" y="132"/>
      </p:cViewPr>
      <p:guideLst>
        <p:guide orient="horz" pos="739"/>
        <p:guide pos="3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fld id="{F1259DBD-E77D-4871-B3D3-CB56C1CEF037}" type="datetimeFigureOut">
              <a:rPr lang="en-US" smtClean="0"/>
              <a:t>8/20/2024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1</a:t>
            </a:fld>
            <a:endParaRPr lang="en-US" dirty="0"/>
          </a:p>
        </p:txBody>
      </p:sp>
    </p:spTree>
    <p:extLst>
      <p:ext uri="{BB962C8B-B14F-4D97-AF65-F5344CB8AC3E}">
        <p14:creationId xmlns:p14="http://schemas.microsoft.com/office/powerpoint/2010/main" val="407775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FF0000"/>
                </a:solidFill>
              </a:rPr>
              <a:t>**Speaker Note** Even though the NOCA shows coverage for the entire</a:t>
            </a:r>
            <a:r>
              <a:rPr lang="en-US" b="0" i="1" baseline="0" dirty="0">
                <a:solidFill>
                  <a:srgbClr val="FF0000"/>
                </a:solidFill>
              </a:rPr>
              <a:t> month, please be aware the coverage is captured for the specific dates they received emergency services. </a:t>
            </a:r>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304540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FF0000"/>
                </a:solidFill>
                <a:cs typeface="Arial" panose="020B0604020202020204" pitchFamily="34" charset="0"/>
              </a:rPr>
              <a:t>Note: You must always ensure you attach the MAD 310 / NOCA to the EMSNC billed claims. </a:t>
            </a:r>
            <a:endParaRPr lang="en-US" sz="2400" b="0" i="1"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185057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dirty="0"/>
          </a:p>
        </p:txBody>
      </p:sp>
    </p:spTree>
    <p:extLst>
      <p:ext uri="{BB962C8B-B14F-4D97-AF65-F5344CB8AC3E}">
        <p14:creationId xmlns:p14="http://schemas.microsoft.com/office/powerpoint/2010/main" val="3415086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0" dirty="0">
              <a:solidFill>
                <a:schemeClr val="tx1">
                  <a:lumMod val="50000"/>
                  <a:lumOff val="50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strike="noStrike" dirty="0">
                <a:solidFill>
                  <a:srgbClr val="FF0000"/>
                </a:solidFill>
              </a:rPr>
              <a:t>**SPEAKER NOTE**  </a:t>
            </a:r>
            <a:r>
              <a:rPr lang="en-US" b="0" i="1" strike="noStrike" baseline="0" dirty="0">
                <a:solidFill>
                  <a:srgbClr val="FF0000"/>
                </a:solidFill>
              </a:rPr>
              <a:t> any claims that have the 1301 exception code that the provider feels should  be reconsidered, those must be sent to the TPA instead of Conduent. </a:t>
            </a:r>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29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32</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a:t>
            </a:fld>
            <a:endParaRPr lang="en-US" dirty="0"/>
          </a:p>
        </p:txBody>
      </p:sp>
    </p:spTree>
    <p:extLst>
      <p:ext uri="{BB962C8B-B14F-4D97-AF65-F5344CB8AC3E}">
        <p14:creationId xmlns:p14="http://schemas.microsoft.com/office/powerpoint/2010/main" val="723017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34</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37</a:t>
            </a:fld>
            <a:endParaRPr lang="en-US" dirty="0"/>
          </a:p>
        </p:txBody>
      </p:sp>
    </p:spTree>
    <p:extLst>
      <p:ext uri="{BB962C8B-B14F-4D97-AF65-F5344CB8AC3E}">
        <p14:creationId xmlns:p14="http://schemas.microsoft.com/office/powerpoint/2010/main" val="457927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b="0" i="1" strike="noStrike" baseline="0" dirty="0">
                <a:solidFill>
                  <a:srgbClr val="FF0000"/>
                </a:solidFill>
              </a:rPr>
            </a:br>
            <a:br>
              <a:rPr lang="en-US" b="0" i="0" strike="noStrike" baseline="0" dirty="0">
                <a:solidFill>
                  <a:srgbClr val="FF0000"/>
                </a:solidFill>
              </a:rPr>
            </a:br>
            <a:endParaRPr lang="en-US" b="0" i="0" strike="noStrike" baseline="0"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40</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41</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42</a:t>
            </a:fld>
            <a:endParaRPr lang="en-US" dirty="0"/>
          </a:p>
        </p:txBody>
      </p:sp>
    </p:spTree>
    <p:extLst>
      <p:ext uri="{BB962C8B-B14F-4D97-AF65-F5344CB8AC3E}">
        <p14:creationId xmlns:p14="http://schemas.microsoft.com/office/powerpoint/2010/main" val="382977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43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strike="noStrike" dirty="0"/>
          </a:p>
        </p:txBody>
      </p:sp>
      <p:sp>
        <p:nvSpPr>
          <p:cNvPr id="4" name="Slide Number Placeholder 3"/>
          <p:cNvSpPr>
            <a:spLocks noGrp="1"/>
          </p:cNvSpPr>
          <p:nvPr>
            <p:ph type="sldNum" sz="quarter" idx="10"/>
          </p:nvPr>
        </p:nvSpPr>
        <p:spPr/>
        <p:txBody>
          <a:bodyPr/>
          <a:lstStyle/>
          <a:p>
            <a:fld id="{42DE46E6-3AB7-484F-9FBF-FD47303B7739}" type="slidenum">
              <a:rPr lang="en-US" smtClean="0"/>
              <a:t>5</a:t>
            </a:fld>
            <a:endParaRPr lang="en-US" dirty="0"/>
          </a:p>
        </p:txBody>
      </p:sp>
    </p:spTree>
    <p:extLst>
      <p:ext uri="{BB962C8B-B14F-4D97-AF65-F5344CB8AC3E}">
        <p14:creationId xmlns:p14="http://schemas.microsoft.com/office/powerpoint/2010/main" val="4263011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strike="noStrike" dirty="0">
                <a:solidFill>
                  <a:srgbClr val="FF0000"/>
                </a:solidFill>
              </a:rPr>
              <a:t>*Speaker Note*</a:t>
            </a:r>
            <a:br>
              <a:rPr lang="en-US" b="0" i="1" strike="noStrike" dirty="0">
                <a:solidFill>
                  <a:srgbClr val="FF0000"/>
                </a:solidFill>
              </a:rPr>
            </a:br>
            <a:br>
              <a:rPr lang="en-US" b="0" i="1" strike="noStrike" dirty="0">
                <a:solidFill>
                  <a:srgbClr val="FF0000"/>
                </a:solidFill>
              </a:rPr>
            </a:br>
            <a:r>
              <a:rPr lang="en-US" b="0" i="1" strike="noStrike" dirty="0">
                <a:solidFill>
                  <a:srgbClr val="FF0000"/>
                </a:solidFill>
              </a:rPr>
              <a:t>The</a:t>
            </a:r>
            <a:r>
              <a:rPr lang="en-US" b="0" i="1" strike="noStrike" baseline="0" dirty="0">
                <a:solidFill>
                  <a:srgbClr val="FF0000"/>
                </a:solidFill>
              </a:rPr>
              <a:t> 1</a:t>
            </a:r>
            <a:r>
              <a:rPr lang="en-US" b="0" i="1" strike="noStrike" baseline="30000" dirty="0">
                <a:solidFill>
                  <a:srgbClr val="FF0000"/>
                </a:solidFill>
              </a:rPr>
              <a:t>st</a:t>
            </a:r>
            <a:r>
              <a:rPr lang="en-US" b="0" i="1" strike="noStrike" baseline="0" dirty="0">
                <a:solidFill>
                  <a:srgbClr val="FF0000"/>
                </a:solidFill>
              </a:rPr>
              <a:t> emergency room encounter for d</a:t>
            </a:r>
            <a:r>
              <a:rPr lang="en-US" b="0" i="1" strike="noStrike" dirty="0">
                <a:solidFill>
                  <a:srgbClr val="FF0000"/>
                </a:solidFill>
              </a:rPr>
              <a:t>ialysis will be covered</a:t>
            </a:r>
            <a:r>
              <a:rPr lang="en-US" b="0" i="1" strike="noStrike" baseline="0" dirty="0">
                <a:solidFill>
                  <a:srgbClr val="FF0000"/>
                </a:solidFill>
              </a:rPr>
              <a:t> in this instance. Any visits after this will not be covered under EMSNC</a:t>
            </a:r>
            <a:endParaRPr lang="en-US" b="0" i="1" strike="noStrike"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8</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10</a:t>
            </a:fld>
            <a:endParaRPr lang="en-US" dirty="0"/>
          </a:p>
        </p:txBody>
      </p:sp>
    </p:spTree>
    <p:extLst>
      <p:ext uri="{BB962C8B-B14F-4D97-AF65-F5344CB8AC3E}">
        <p14:creationId xmlns:p14="http://schemas.microsoft.com/office/powerpoint/2010/main" val="1757426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F98CD454-B939-48F8-960E-1484CED15073}"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AA7BFDE0-CFD2-4DF4-9E2A-0AB5C5AE903B}"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D0C20C85-CF8C-4426-8879-E0958BB4A796}"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531DE9F8-11C1-4125-912B-A34C78E5029B}"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E75BF66B-49D2-4046-9448-E9811A57792A}"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9C17F123-8FBA-4B12-BAEE-4C1BBF815293}"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30881EAA-9D53-48DC-9B34-4C9FFD05A5B8}"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E656A4F2-72A7-415D-82DB-EDC5B4FF7DCC}"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03E1BFA8-968B-4D47-BB68-DC7827CBC126}"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5984263A-1290-49FA-854C-5647C2CBA07B}" type="datetime1">
              <a:rPr lang="en-US" smtClean="0"/>
              <a:t>8/20/2024</a:t>
            </a:fld>
            <a:endParaRPr lang="en-US" dirty="0"/>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06A22C30-C382-41D0-B676-E455FFDA4F8F}" type="datetime1">
              <a:rPr lang="en-US" smtClean="0"/>
              <a:t>8/20/2024</a:t>
            </a:fld>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91A54BBE-ABD2-468F-AEA1-B2A4A62C9FE2}"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fld id="{6F47DB2B-2FD5-40D8-8BB5-BE617EF86C52}" type="datetime1">
              <a:rPr lang="en-US" smtClean="0"/>
              <a:t>8/20/2024</a:t>
            </a:fld>
            <a:endParaRPr lang="en-US" dirty="0"/>
          </a:p>
        </p:txBody>
      </p:sp>
      <p:sp>
        <p:nvSpPr>
          <p:cNvPr id="4" name="Footer Placeholder 3"/>
          <p:cNvSpPr>
            <a:spLocks noGrp="1"/>
          </p:cNvSpPr>
          <p:nvPr>
            <p:ph type="ftr" sz="quarter" idx="11"/>
          </p:nvPr>
        </p:nvSpPr>
        <p:spPr/>
        <p:txBody>
          <a:bodyPr/>
          <a:lstStyle/>
          <a:p>
            <a:r>
              <a:rPr lang="en-US"/>
              <a:t>Emergency Medical Services for Non-Citizens (EMSNC)</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9155FBA5-99AA-49FD-B95E-40086A584F40}" type="datetime1">
              <a:rPr lang="en-US" smtClean="0"/>
              <a:t>8/20/2024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Emergency Medical Services for Non-Citizens (EMSNC)</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fld id="{CDA0BDE9-1F1A-47E3-86BD-DE8388D96432}" type="datetime1">
              <a:rPr lang="en-US" smtClean="0"/>
              <a:t>8/20/2024</a:t>
            </a:fld>
            <a:endParaRPr lang="en-US" dirty="0"/>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a:t>Emergency Medical Services for Non-Citizens (EMSNC)</a:t>
            </a:r>
            <a:endParaRPr lang="en-US" dirty="0"/>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hf hd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mailto:HIPAA.desknm@state.nm.u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nmmedicaid.acs-inc.com/static/providerlogin.htm"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s://nmmedicaid.portal.conduent.com/static/providerlogin.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nmmedicaid.acs-inc.com/static/PDFs/Medicaid%20Publications/Adjustment%20or%20Void%20Request%20Form.pdf"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02/8_302_2(3).pdf"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hyperlink" Target="http://www.hca.nm.gov/providers/rules-nm-administrative-code/"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hsd.nm.gov"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ca.nm.gov/" TargetMode="External"/><Relationship Id="rId9" Type="http://schemas.openxmlformats.org/officeDocument/2006/relationships/hyperlink" Target="https://www.yes.state.nm.us/yesnm/home/index"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Supplements%20for%20MAD%20NMAC%20Program%20Rules/Supplement%2017-07%20(3).pdf"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5" Type="http://schemas.openxmlformats.org/officeDocument/2006/relationships/hyperlink" Target="http://www.hsd.state.nm.us/uploads/files/Providers/New%20Mexico%20Administrative%20Code%20Program%20Rules%20and%20Billing/Supplements%20for%20MAD%20NMAC%20Program%20Rules/Supplement%2017-09.pdf" TargetMode="External"/><Relationship Id="rId4" Type="http://schemas.openxmlformats.org/officeDocument/2006/relationships/hyperlink" Target="http://www.hsd.state.nm.us/uploads/files/Providers/New%20Mexico%20Administrative%20Code%20Program%20Rules%20and%20Billing/Supplements%20for%20MAD%20NMAC%20Program%20Rules/Supplement%2017-08.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25/8_325_10.pdf"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hyperlink" Target="http://www.hsd.state.nm.us/uploads/files/Looking%20For%20Information/General%20Information/Rules%20and%20Statutes/Medical%20Assistance%20Division/MAD%20NMAC%20Eligibility%20Program%20Manual/8.285%20ESA/ESA%208_285_600.pdf" TargetMode="External"/><Relationship Id="rId5" Type="http://schemas.openxmlformats.org/officeDocument/2006/relationships/hyperlink" Target="http://www.hsd.state.nm.us/uploads/files/Looking%20For%20Information/General%20Information/Rules%20and%20Statutes/Medical%20Assistance%20Division/MAD%20NMAC%20Eligibility%20Program%20Manual/8.285%20ESA/ESA%208_285_500.pdf" TargetMode="External"/><Relationship Id="rId4" Type="http://schemas.openxmlformats.org/officeDocument/2006/relationships/hyperlink" Target="http://www.hsd.state.nm.us/uploads/files/Looking%20For%20Information/General%20Information/Rules%20and%20Statutes/Medical%20Assistance%20Division/MAD%20NMAC%20Eligibility%20Program%20Manual/8.285%20ESA/8_285_400%20ESA%20-%20Recipient%20Requirements%20-%20Effective%201_1_2014.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25/8_325_10.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25/8_325_10.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nmmedicaid.portal.conduent.com/static/PDFs/EMSNCMAD308.pdf"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23855" y="3581400"/>
            <a:ext cx="8977745" cy="1371600"/>
          </a:xfrm>
          <a:solidFill>
            <a:schemeClr val="bg1"/>
          </a:solidFill>
        </p:spPr>
        <p:txBody>
          <a:bodyPr/>
          <a:lstStyle/>
          <a:p>
            <a:r>
              <a:rPr lang="en-US" dirty="0"/>
              <a:t>Emergency Medical Services for Non-Citizens (EMSNC)</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Emergency Medical Services for Non-Citizens (EMSNC)</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10</a:t>
            </a:fld>
            <a:endParaRPr lang="en-US" dirty="0"/>
          </a:p>
        </p:txBody>
      </p:sp>
      <p:sp>
        <p:nvSpPr>
          <p:cNvPr id="3" name="Date Placeholder 2"/>
          <p:cNvSpPr>
            <a:spLocks noGrp="1"/>
          </p:cNvSpPr>
          <p:nvPr>
            <p:ph type="dt" sz="half" idx="10"/>
          </p:nvPr>
        </p:nvSpPr>
        <p:spPr/>
        <p:txBody>
          <a:bodyPr/>
          <a:lstStyle/>
          <a:p>
            <a:fld id="{A9A5F88C-8B94-4289-8ACA-194467F2FC21}" type="datetime1">
              <a:rPr lang="en-US" smtClean="0"/>
              <a:t>8/20/2024</a:t>
            </a:fld>
            <a:endParaRPr lang="en-US" dirty="0"/>
          </a:p>
        </p:txBody>
      </p:sp>
      <p:sp>
        <p:nvSpPr>
          <p:cNvPr id="10" name="Rectangle 2"/>
          <p:cNvSpPr>
            <a:spLocks noGrp="1" noChangeArrowheads="1"/>
          </p:cNvSpPr>
          <p:nvPr>
            <p:ph type="title"/>
          </p:nvPr>
        </p:nvSpPr>
        <p:spPr>
          <a:xfrm>
            <a:off x="647481" y="671605"/>
            <a:ext cx="13036987" cy="853246"/>
          </a:xfrm>
          <a:noFill/>
        </p:spPr>
        <p:txBody>
          <a:bodyPr/>
          <a:lstStyle/>
          <a:p>
            <a:pPr algn="ctr"/>
            <a:r>
              <a:rPr lang="en-US" sz="3200" dirty="0"/>
              <a:t>MAD 308                                            MAD 307</a:t>
            </a:r>
            <a:endParaRPr lang="en-US" dirty="0"/>
          </a:p>
        </p:txBody>
      </p:sp>
      <p:pic>
        <p:nvPicPr>
          <p:cNvPr id="12" name="Picture 11">
            <a:extLst>
              <a:ext uri="{FF2B5EF4-FFF2-40B4-BE49-F238E27FC236}">
                <a16:creationId xmlns:a16="http://schemas.microsoft.com/office/drawing/2014/main" id="{2B5610AB-6C29-403F-9B50-669B5465ECCF}"/>
              </a:ext>
            </a:extLst>
          </p:cNvPr>
          <p:cNvPicPr>
            <a:picLocks noChangeAspect="1"/>
          </p:cNvPicPr>
          <p:nvPr/>
        </p:nvPicPr>
        <p:blipFill>
          <a:blip r:embed="rId3"/>
          <a:stretch>
            <a:fillRect/>
          </a:stretch>
        </p:blipFill>
        <p:spPr>
          <a:xfrm>
            <a:off x="7642520" y="1520081"/>
            <a:ext cx="5125165" cy="6221146"/>
          </a:xfrm>
          <a:prstGeom prst="rect">
            <a:avLst/>
          </a:prstGeom>
          <a:ln>
            <a:solidFill>
              <a:schemeClr val="accent1"/>
            </a:solidFill>
          </a:ln>
        </p:spPr>
      </p:pic>
      <p:pic>
        <p:nvPicPr>
          <p:cNvPr id="16" name="Picture 15">
            <a:extLst>
              <a:ext uri="{FF2B5EF4-FFF2-40B4-BE49-F238E27FC236}">
                <a16:creationId xmlns:a16="http://schemas.microsoft.com/office/drawing/2014/main" id="{F79743B0-5A8A-4B30-9EDC-BCFBBF931737}"/>
              </a:ext>
            </a:extLst>
          </p:cNvPr>
          <p:cNvPicPr>
            <a:picLocks noChangeAspect="1"/>
          </p:cNvPicPr>
          <p:nvPr/>
        </p:nvPicPr>
        <p:blipFill>
          <a:blip r:embed="rId4"/>
          <a:stretch>
            <a:fillRect/>
          </a:stretch>
        </p:blipFill>
        <p:spPr>
          <a:xfrm>
            <a:off x="1217562" y="1520081"/>
            <a:ext cx="5210902" cy="6221146"/>
          </a:xfrm>
          <a:prstGeom prst="rect">
            <a:avLst/>
          </a:prstGeom>
          <a:ln>
            <a:solidFill>
              <a:schemeClr val="accent1"/>
            </a:solidFill>
          </a:ln>
        </p:spPr>
      </p:pic>
    </p:spTree>
    <p:extLst>
      <p:ext uri="{BB962C8B-B14F-4D97-AF65-F5344CB8AC3E}">
        <p14:creationId xmlns:p14="http://schemas.microsoft.com/office/powerpoint/2010/main" val="391078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F6A9343-4816-45A3-9E06-5D2E4022F4C2}"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11</a:t>
            </a:fld>
            <a:endParaRPr lang="en-US" dirty="0"/>
          </a:p>
        </p:txBody>
      </p:sp>
      <p:sp>
        <p:nvSpPr>
          <p:cNvPr id="9" name="Rectangle 2"/>
          <p:cNvSpPr>
            <a:spLocks noGrp="1" noChangeArrowheads="1"/>
          </p:cNvSpPr>
          <p:nvPr>
            <p:ph type="title"/>
          </p:nvPr>
        </p:nvSpPr>
        <p:spPr>
          <a:xfrm>
            <a:off x="625475" y="892322"/>
            <a:ext cx="12604750" cy="853246"/>
          </a:xfrm>
          <a:noFill/>
        </p:spPr>
        <p:txBody>
          <a:bodyPr/>
          <a:lstStyle/>
          <a:p>
            <a:pPr algn="ctr"/>
            <a:r>
              <a:rPr lang="en-US" sz="3200" dirty="0"/>
              <a:t>EMSNC MAD 708</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3" name="Footer Placeholder 2"/>
          <p:cNvSpPr>
            <a:spLocks noGrp="1"/>
          </p:cNvSpPr>
          <p:nvPr>
            <p:ph type="ftr" sz="quarter" idx="11"/>
          </p:nvPr>
        </p:nvSpPr>
        <p:spPr/>
        <p:txBody>
          <a:bodyPr/>
          <a:lstStyle/>
          <a:p>
            <a:r>
              <a:rPr lang="en-US"/>
              <a:t>Emergency Medical Services for Non-Citizens (EMSNC)</a:t>
            </a:r>
            <a:endParaRPr lang="en-US" dirty="0"/>
          </a:p>
        </p:txBody>
      </p:sp>
      <p:pic>
        <p:nvPicPr>
          <p:cNvPr id="11" name="Picture 10">
            <a:extLst>
              <a:ext uri="{FF2B5EF4-FFF2-40B4-BE49-F238E27FC236}">
                <a16:creationId xmlns:a16="http://schemas.microsoft.com/office/drawing/2014/main" id="{F2C5BA5E-8B28-4EFE-8175-2ECA9B712534}"/>
              </a:ext>
            </a:extLst>
          </p:cNvPr>
          <p:cNvPicPr>
            <a:picLocks noChangeAspect="1"/>
          </p:cNvPicPr>
          <p:nvPr/>
        </p:nvPicPr>
        <p:blipFill>
          <a:blip r:embed="rId3"/>
          <a:stretch>
            <a:fillRect/>
          </a:stretch>
        </p:blipFill>
        <p:spPr>
          <a:xfrm>
            <a:off x="3542757" y="2226162"/>
            <a:ext cx="7773485" cy="5504674"/>
          </a:xfrm>
          <a:prstGeom prst="rect">
            <a:avLst/>
          </a:prstGeom>
        </p:spPr>
      </p:pic>
    </p:spTree>
    <p:extLst>
      <p:ext uri="{BB962C8B-B14F-4D97-AF65-F5344CB8AC3E}">
        <p14:creationId xmlns:p14="http://schemas.microsoft.com/office/powerpoint/2010/main" val="137752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EF4B856F-0BC4-450D-977D-AA846C908A2B}"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12</a:t>
            </a:fld>
            <a:endParaRPr lang="en-US" dirty="0"/>
          </a:p>
        </p:txBody>
      </p:sp>
      <p:sp>
        <p:nvSpPr>
          <p:cNvPr id="9" name="Rectangle 2"/>
          <p:cNvSpPr>
            <a:spLocks noGrp="1" noChangeArrowheads="1"/>
          </p:cNvSpPr>
          <p:nvPr>
            <p:ph type="title"/>
          </p:nvPr>
        </p:nvSpPr>
        <p:spPr>
          <a:xfrm>
            <a:off x="625475" y="1543876"/>
            <a:ext cx="12604750" cy="853246"/>
          </a:xfrm>
          <a:noFill/>
        </p:spPr>
        <p:txBody>
          <a:bodyPr/>
          <a:lstStyle/>
          <a:p>
            <a:r>
              <a:rPr lang="en-US" sz="3200" dirty="0"/>
              <a:t>EMSNC Labor and Delivery Claims</a:t>
            </a: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 name="Rectangle 2"/>
          <p:cNvSpPr/>
          <p:nvPr/>
        </p:nvSpPr>
        <p:spPr>
          <a:xfrm>
            <a:off x="752475" y="2243019"/>
            <a:ext cx="13331660" cy="4093428"/>
          </a:xfrm>
          <a:prstGeom prst="rect">
            <a:avLst/>
          </a:prstGeom>
        </p:spPr>
        <p:txBody>
          <a:bodyPr wrap="square">
            <a:spAutoFit/>
          </a:bodyPr>
          <a:lstStyle/>
          <a:p>
            <a:r>
              <a:rPr lang="en-US" sz="2000" dirty="0"/>
              <a:t>•     A client who is EMSNC eligible will have coverage for services related to complications encountered during pregnancy and/or services provided during labor and delivery.  </a:t>
            </a:r>
          </a:p>
          <a:p>
            <a:endParaRPr lang="en-US" sz="2000" dirty="0"/>
          </a:p>
          <a:p>
            <a:r>
              <a:rPr lang="en-US" sz="2000" dirty="0"/>
              <a:t>•     These claims are processed without medical review by the TPA.  The Diagnosis Related Grouper (DRG) assigned in the processing of the claim is what determines whether the claim will be paid.  </a:t>
            </a:r>
          </a:p>
          <a:p>
            <a:endParaRPr lang="en-US" sz="2000" dirty="0"/>
          </a:p>
          <a:p>
            <a:r>
              <a:rPr lang="en-US" sz="2000" dirty="0"/>
              <a:t>•      The diagnosis code(s) entered on the claim is the information used by the claims processing system to determine the assignment of the DRG.  The billing provider is responsible for ensuring that the appropriate diagnosis codes are entered on the claim. </a:t>
            </a:r>
          </a:p>
          <a:p>
            <a:endParaRPr lang="en-US" sz="2000" dirty="0"/>
          </a:p>
          <a:p>
            <a:r>
              <a:rPr lang="en-US" sz="2000" dirty="0"/>
              <a:t>•     The only reason this type of claim will post for TPA review is if the diagnosis information results in an unrelated DRG to be assigned.</a:t>
            </a:r>
          </a:p>
          <a:p>
            <a:endParaRPr lang="en-US" sz="2000" dirty="0">
              <a:cs typeface="Arial" panose="020B0604020202020204" pitchFamily="34" charset="0"/>
            </a:endParaRPr>
          </a:p>
        </p:txBody>
      </p:sp>
    </p:spTree>
    <p:extLst>
      <p:ext uri="{BB962C8B-B14F-4D97-AF65-F5344CB8AC3E}">
        <p14:creationId xmlns:p14="http://schemas.microsoft.com/office/powerpoint/2010/main" val="137622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3414C6E8-12D5-4F4C-8350-CF5BDC372305}"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13</a:t>
            </a:fld>
            <a:endParaRPr lang="en-US" dirty="0"/>
          </a:p>
        </p:txBody>
      </p:sp>
      <p:sp>
        <p:nvSpPr>
          <p:cNvPr id="9" name="Rectangle 2"/>
          <p:cNvSpPr>
            <a:spLocks noGrp="1" noChangeArrowheads="1"/>
          </p:cNvSpPr>
          <p:nvPr>
            <p:ph type="title"/>
          </p:nvPr>
        </p:nvSpPr>
        <p:spPr>
          <a:xfrm>
            <a:off x="625475" y="1543876"/>
            <a:ext cx="12604750" cy="853246"/>
          </a:xfrm>
          <a:noFill/>
        </p:spPr>
        <p:txBody>
          <a:bodyPr/>
          <a:lstStyle/>
          <a:p>
            <a:r>
              <a:rPr lang="en-US" sz="3200" dirty="0"/>
              <a:t>Newborn Medicaid Coverage and Recertification</a:t>
            </a: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 name="Rectangle 2"/>
          <p:cNvSpPr/>
          <p:nvPr/>
        </p:nvSpPr>
        <p:spPr>
          <a:xfrm>
            <a:off x="752475" y="2243019"/>
            <a:ext cx="13331660" cy="3693319"/>
          </a:xfrm>
          <a:prstGeom prst="rect">
            <a:avLst/>
          </a:prstGeom>
        </p:spPr>
        <p:txBody>
          <a:bodyPr wrap="square">
            <a:spAutoFit/>
          </a:bodyPr>
          <a:lstStyle/>
          <a:p>
            <a:r>
              <a:rPr lang="en-US" sz="2000" b="1" dirty="0"/>
              <a:t>Initial Coverage</a:t>
            </a:r>
            <a:endParaRPr lang="en-US" sz="2000" b="1" dirty="0">
              <a:cs typeface="Arial" panose="020B0604020202020204" pitchFamily="34" charset="0"/>
            </a:endParaRPr>
          </a:p>
          <a:p>
            <a:endParaRPr lang="en-US" sz="1800" dirty="0">
              <a:cs typeface="Arial" panose="020B0604020202020204" pitchFamily="34" charset="0"/>
            </a:endParaRPr>
          </a:p>
          <a:p>
            <a:pPr marL="454025" lvl="1" indent="-285750">
              <a:buFont typeface="Arial" panose="020B0604020202020204" pitchFamily="34" charset="0"/>
              <a:buChar char="•"/>
            </a:pPr>
            <a:r>
              <a:rPr lang="en-US" sz="2000" dirty="0">
                <a:cs typeface="Arial" panose="020B0604020202020204" pitchFamily="34" charset="0"/>
              </a:rPr>
              <a:t>After the mother is approved for EMSNC and the provider sends ISD the MAD313 (Notification of Birth)</a:t>
            </a:r>
            <a:r>
              <a:rPr lang="en-US" sz="2000" dirty="0">
                <a:solidFill>
                  <a:srgbClr val="FF0000"/>
                </a:solidFill>
                <a:cs typeface="Arial" panose="020B0604020202020204" pitchFamily="34" charset="0"/>
              </a:rPr>
              <a:t> </a:t>
            </a:r>
            <a:r>
              <a:rPr lang="en-US" sz="2000" dirty="0">
                <a:cs typeface="Arial" panose="020B0604020202020204" pitchFamily="34" charset="0"/>
              </a:rPr>
              <a:t>the ISD worker may open a COE 031 Newborn Medicaid.</a:t>
            </a:r>
          </a:p>
          <a:p>
            <a:pPr marL="454025" lvl="1" indent="-285750">
              <a:buFont typeface="Arial" panose="020B0604020202020204" pitchFamily="34" charset="0"/>
              <a:buChar char="•"/>
            </a:pPr>
            <a:endParaRPr lang="en-US" sz="1800" dirty="0">
              <a:cs typeface="Arial" panose="020B0604020202020204" pitchFamily="34" charset="0"/>
            </a:endParaRPr>
          </a:p>
          <a:p>
            <a:pPr algn="just"/>
            <a:r>
              <a:rPr lang="en-US" sz="2000" b="1" dirty="0"/>
              <a:t>Recertification</a:t>
            </a:r>
          </a:p>
          <a:p>
            <a:pPr algn="just"/>
            <a:endParaRPr lang="en-US" sz="1800" dirty="0"/>
          </a:p>
          <a:p>
            <a:pPr marL="454025" lvl="1" indent="-285750">
              <a:buFont typeface="Arial" panose="020B0604020202020204" pitchFamily="34" charset="0"/>
              <a:buChar char="•"/>
            </a:pPr>
            <a:r>
              <a:rPr lang="en-US" sz="2000" dirty="0">
                <a:cs typeface="Arial" panose="020B0604020202020204" pitchFamily="34" charset="0"/>
              </a:rPr>
              <a:t>After one year, the child’s eligibility must be re-established pursuant to the requirements for proof of citizenship and identity.</a:t>
            </a:r>
          </a:p>
          <a:p>
            <a:pPr marL="168275" lvl="1"/>
            <a:endParaRPr lang="en-US" sz="2000" dirty="0">
              <a:cs typeface="Arial" panose="020B0604020202020204" pitchFamily="34" charset="0"/>
            </a:endParaRPr>
          </a:p>
          <a:p>
            <a:pPr marL="454025" lvl="1" indent="-285750">
              <a:buFont typeface="Arial" panose="020B0604020202020204" pitchFamily="34" charset="0"/>
              <a:buChar char="•"/>
            </a:pPr>
            <a:r>
              <a:rPr lang="en-US" sz="2000" dirty="0">
                <a:cs typeface="Arial" panose="020B0604020202020204" pitchFamily="34" charset="0"/>
              </a:rPr>
              <a:t>For continued eligibility after the first year, the parent must submit an application or recertification notice for the child to continue Medicaid eligibility.</a:t>
            </a:r>
          </a:p>
        </p:txBody>
      </p:sp>
    </p:spTree>
    <p:extLst>
      <p:ext uri="{BB962C8B-B14F-4D97-AF65-F5344CB8AC3E}">
        <p14:creationId xmlns:p14="http://schemas.microsoft.com/office/powerpoint/2010/main" val="9325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58640" y="2255940"/>
            <a:ext cx="7136674" cy="3076143"/>
          </a:xfrm>
          <a:solidFill>
            <a:schemeClr val="bg1"/>
          </a:solidFill>
        </p:spPr>
        <p:txBody>
          <a:bodyPr/>
          <a:lstStyle/>
          <a:p>
            <a:r>
              <a:rPr lang="en-US" dirty="0"/>
              <a:t>Viewing EMSNC Eligibility via the NM Medicaid Web Portal</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43507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72EC85B1-ECBA-4355-950A-50C061D037EE}"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15</a:t>
            </a:fld>
            <a:endParaRPr lang="en-US" dirty="0"/>
          </a:p>
        </p:txBody>
      </p:sp>
      <p:sp>
        <p:nvSpPr>
          <p:cNvPr id="9" name="Rectangle 2"/>
          <p:cNvSpPr>
            <a:spLocks noGrp="1" noChangeArrowheads="1"/>
          </p:cNvSpPr>
          <p:nvPr>
            <p:ph type="title"/>
          </p:nvPr>
        </p:nvSpPr>
        <p:spPr>
          <a:xfrm>
            <a:off x="625475" y="1558344"/>
            <a:ext cx="12604750" cy="840367"/>
          </a:xfrm>
          <a:noFill/>
        </p:spPr>
        <p:txBody>
          <a:bodyPr/>
          <a:lstStyle/>
          <a:p>
            <a:r>
              <a:rPr lang="en-US" sz="3200" dirty="0">
                <a:solidFill>
                  <a:srgbClr val="000000"/>
                </a:solidFill>
              </a:rPr>
              <a:t>EMSNC Eligibility on the NM Web Portal</a:t>
            </a:r>
            <a:endParaRPr lang="en-US" dirty="0"/>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 name="Rectangle 2"/>
          <p:cNvSpPr/>
          <p:nvPr/>
        </p:nvSpPr>
        <p:spPr>
          <a:xfrm>
            <a:off x="752474" y="2243019"/>
            <a:ext cx="12477751" cy="2939266"/>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review a recipient’s Category of Eligibility (COE) 085, providers can visit the New Mexico Medicaid Web Portal at: </a:t>
            </a:r>
            <a:r>
              <a:rPr lang="en-US" sz="2000" dirty="0">
                <a:latin typeface="Arial" panose="020B0604020202020204" pitchFamily="34" charset="0"/>
                <a:cs typeface="Arial" panose="020B0604020202020204" pitchFamily="34" charset="0"/>
                <a:hlinkClick r:id="rId3"/>
              </a:rPr>
              <a:t>https://nmmedicaid.portal.conduent.com/static/index.htm</a:t>
            </a:r>
            <a:r>
              <a:rPr lang="en-US" sz="2000" dirty="0">
                <a:latin typeface="Arial" panose="020B0604020202020204" pitchFamily="34" charset="0"/>
                <a:cs typeface="Arial" panose="020B0604020202020204" pitchFamily="34" charset="0"/>
              </a:rPr>
              <a:t>.</a:t>
            </a:r>
          </a:p>
          <a:p>
            <a:pPr lvl="1">
              <a:spcBef>
                <a:spcPts val="600"/>
              </a:spcBef>
              <a:spcAft>
                <a:spcPts val="600"/>
              </a:spcAft>
            </a:pPr>
            <a:r>
              <a:rPr lang="en-US" sz="2000" dirty="0">
                <a:latin typeface="Arial" panose="020B0604020202020204" pitchFamily="34" charset="0"/>
                <a:cs typeface="Arial" panose="020B0604020202020204" pitchFamily="34" charset="0"/>
              </a:rPr>
              <a:t>If you are unable to access the Web Portal, please contact the HIPAA Helpdesk at </a:t>
            </a:r>
            <a:r>
              <a:rPr lang="en-US" sz="2000" dirty="0">
                <a:latin typeface="Arial" panose="020B0604020202020204" pitchFamily="34" charset="0"/>
                <a:cs typeface="Arial" panose="020B0604020202020204" pitchFamily="34" charset="0"/>
                <a:hlinkClick r:id="rId4"/>
              </a:rPr>
              <a:t>HIPAA.desknm@state.nm.us</a:t>
            </a:r>
            <a:r>
              <a:rPr lang="en-US" sz="2000" dirty="0">
                <a:latin typeface="Arial" panose="020B0604020202020204" pitchFamily="34" charset="0"/>
                <a:cs typeface="Arial" panose="020B0604020202020204" pitchFamily="34" charset="0"/>
              </a:rPr>
              <a:t>.  </a:t>
            </a:r>
          </a:p>
          <a:p>
            <a:pPr marL="342900" indent="-342900">
              <a:spcBef>
                <a:spcPts val="600"/>
              </a:spcBef>
              <a:spcAft>
                <a:spcPts val="600"/>
              </a:spcAft>
              <a:buFont typeface="Arial" panose="020B0604020202020204" pitchFamily="34" charset="0"/>
              <a:buChar char="•"/>
            </a:pPr>
            <a:r>
              <a:rPr lang="fr-FR" sz="2000" dirty="0">
                <a:latin typeface="Arial" panose="020B0604020202020204" pitchFamily="34" charset="0"/>
                <a:cs typeface="Arial" panose="020B0604020202020204" pitchFamily="34" charset="0"/>
              </a:rPr>
              <a:t>The following slides show how the eligibility is displayed on the NM Medicaid Web Portal when the client has </a:t>
            </a:r>
            <a:r>
              <a:rPr lang="en-US" sz="2000" dirty="0">
                <a:latin typeface="Arial" panose="020B0604020202020204" pitchFamily="34" charset="0"/>
                <a:cs typeface="Arial" panose="020B0604020202020204" pitchFamily="34" charset="0"/>
              </a:rPr>
              <a:t>COE 085. </a:t>
            </a:r>
            <a:endParaRPr lang="en-US" sz="2000" dirty="0">
              <a:cs typeface="Arial" panose="020B0604020202020204" pitchFamily="34" charset="0"/>
            </a:endParaRPr>
          </a:p>
          <a:p>
            <a:endParaRPr lang="en-US" sz="2000" dirty="0">
              <a:cs typeface="Arial" panose="020B0604020202020204" pitchFamily="34" charset="0"/>
            </a:endParaRPr>
          </a:p>
          <a:p>
            <a:r>
              <a:rPr lang="en-US" sz="2000" dirty="0">
                <a:cs typeface="Arial" panose="020B0604020202020204" pitchFamily="34" charset="0"/>
              </a:rPr>
              <a:t>Even though a Category of Eligibility (COE) 085 displays, providers must obtain a valid MAD 778. </a:t>
            </a:r>
          </a:p>
        </p:txBody>
      </p:sp>
    </p:spTree>
    <p:extLst>
      <p:ext uri="{BB962C8B-B14F-4D97-AF65-F5344CB8AC3E}">
        <p14:creationId xmlns:p14="http://schemas.microsoft.com/office/powerpoint/2010/main" val="45637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DDC372F5-EF0E-4BB7-A05B-E1C8B683260D}"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16</a:t>
            </a:fld>
            <a:endParaRPr lang="en-US" dirty="0"/>
          </a:p>
        </p:txBody>
      </p:sp>
      <p:sp>
        <p:nvSpPr>
          <p:cNvPr id="9" name="Rectangle 2"/>
          <p:cNvSpPr>
            <a:spLocks noGrp="1" noChangeArrowheads="1"/>
          </p:cNvSpPr>
          <p:nvPr>
            <p:ph type="title"/>
          </p:nvPr>
        </p:nvSpPr>
        <p:spPr>
          <a:xfrm>
            <a:off x="625475" y="1565252"/>
            <a:ext cx="12604750" cy="725488"/>
          </a:xfrm>
          <a:noFill/>
        </p:spPr>
        <p:txBody>
          <a:bodyPr/>
          <a:lstStyle/>
          <a:p>
            <a:pPr algn="ctr"/>
            <a:r>
              <a:rPr lang="en-US" sz="3200" dirty="0"/>
              <a:t>EMSNC Eligibility on NM Web Portal</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2244436"/>
            <a:ext cx="12259251" cy="53831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7"/>
          <p:cNvSpPr txBox="1">
            <a:spLocks noChangeArrowheads="1"/>
          </p:cNvSpPr>
          <p:nvPr/>
        </p:nvSpPr>
        <p:spPr bwMode="auto">
          <a:xfrm>
            <a:off x="7895573" y="5854063"/>
            <a:ext cx="2850720" cy="276999"/>
          </a:xfrm>
          <a:prstGeom prst="rect">
            <a:avLst/>
          </a:prstGeom>
          <a:noFill/>
          <a:ln w="25400" cap="flat" cmpd="sng" algn="ctr">
            <a:solidFill>
              <a:srgbClr val="C00000"/>
            </a:solidFill>
            <a:prstDash val="solid"/>
            <a:headEnd/>
            <a:tailEnd/>
          </a:ln>
          <a:effectLst/>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en-US" sz="1200" b="1" i="0" u="none" strike="noStrike" kern="0" cap="none" spc="0" normalizeH="0" baseline="0" noProof="0" dirty="0">
                <a:ln>
                  <a:noFill/>
                </a:ln>
                <a:solidFill>
                  <a:srgbClr val="FF0000"/>
                </a:solidFill>
                <a:effectLst/>
                <a:uLnTx/>
                <a:uFillTx/>
                <a:latin typeface="Arial"/>
                <a:ea typeface="+mn-ea"/>
                <a:cs typeface="+mn-cs"/>
              </a:rPr>
              <a:t>Name and Date Of Birth</a:t>
            </a:r>
            <a:r>
              <a:rPr kumimoji="0" lang="en-US" sz="1200" b="1" i="0" u="none" strike="noStrike" kern="0" cap="none" spc="0" normalizeH="0" noProof="0" dirty="0">
                <a:ln>
                  <a:noFill/>
                </a:ln>
                <a:solidFill>
                  <a:srgbClr val="FF0000"/>
                </a:solidFill>
                <a:effectLst/>
                <a:uLnTx/>
                <a:uFillTx/>
                <a:latin typeface="Arial"/>
                <a:ea typeface="+mn-ea"/>
                <a:cs typeface="+mn-cs"/>
              </a:rPr>
              <a:t> on </a:t>
            </a:r>
            <a:r>
              <a:rPr kumimoji="0" lang="en-US" sz="1200" b="1" i="0" u="none" strike="noStrike" kern="0" cap="none" spc="0" normalizeH="0" baseline="0" noProof="0" dirty="0">
                <a:ln>
                  <a:noFill/>
                </a:ln>
                <a:solidFill>
                  <a:srgbClr val="FF0000"/>
                </a:solidFill>
                <a:effectLst/>
                <a:uLnTx/>
                <a:uFillTx/>
                <a:latin typeface="Arial"/>
                <a:ea typeface="+mn-ea"/>
                <a:cs typeface="+mn-cs"/>
              </a:rPr>
              <a:t>MAD 308</a:t>
            </a:r>
          </a:p>
        </p:txBody>
      </p:sp>
      <p:sp>
        <p:nvSpPr>
          <p:cNvPr id="14" name="Line 9"/>
          <p:cNvSpPr>
            <a:spLocks noChangeShapeType="1"/>
          </p:cNvSpPr>
          <p:nvPr/>
        </p:nvSpPr>
        <p:spPr bwMode="auto">
          <a:xfrm flipH="1">
            <a:off x="6966314" y="6091760"/>
            <a:ext cx="929259" cy="674631"/>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dirty="0"/>
          </a:p>
        </p:txBody>
      </p:sp>
      <p:sp>
        <p:nvSpPr>
          <p:cNvPr id="15" name="Line 9"/>
          <p:cNvSpPr>
            <a:spLocks noChangeShapeType="1"/>
          </p:cNvSpPr>
          <p:nvPr/>
        </p:nvSpPr>
        <p:spPr bwMode="auto">
          <a:xfrm flipH="1">
            <a:off x="9565160" y="6131062"/>
            <a:ext cx="214526" cy="496501"/>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dirty="0"/>
          </a:p>
        </p:txBody>
      </p:sp>
    </p:spTree>
    <p:extLst>
      <p:ext uri="{BB962C8B-B14F-4D97-AF65-F5344CB8AC3E}">
        <p14:creationId xmlns:p14="http://schemas.microsoft.com/office/powerpoint/2010/main" val="254454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A341BC16-839A-4EF1-AF5F-CF9F13BA13C5}"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17</a:t>
            </a:fld>
            <a:endParaRPr lang="en-US" dirty="0"/>
          </a:p>
        </p:txBody>
      </p:sp>
      <p:sp>
        <p:nvSpPr>
          <p:cNvPr id="9" name="Rectangle 2"/>
          <p:cNvSpPr>
            <a:spLocks noGrp="1" noChangeArrowheads="1"/>
          </p:cNvSpPr>
          <p:nvPr>
            <p:ph type="title"/>
          </p:nvPr>
        </p:nvSpPr>
        <p:spPr>
          <a:xfrm>
            <a:off x="625475" y="1484416"/>
            <a:ext cx="12604750" cy="534389"/>
          </a:xfrm>
          <a:noFill/>
        </p:spPr>
        <p:txBody>
          <a:bodyPr/>
          <a:lstStyle/>
          <a:p>
            <a:pPr algn="ctr"/>
            <a:r>
              <a:rPr lang="en-US" sz="3200" dirty="0"/>
              <a:t>EMSNC Eligibility on NM Web Portal </a:t>
            </a:r>
            <a:r>
              <a:rPr lang="en-US" sz="3200" i="1" dirty="0"/>
              <a:t>Continued</a:t>
            </a:r>
            <a:endParaRPr lang="en-US" i="1" dirty="0"/>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598572"/>
            <a:ext cx="12230100"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120735" y="3056268"/>
            <a:ext cx="1733798" cy="52626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854533" y="2847975"/>
            <a:ext cx="1374941" cy="471425"/>
          </a:xfrm>
          <a:prstGeom prst="rect">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0000"/>
                </a:solidFill>
              </a:rPr>
              <a:t>Client ID #</a:t>
            </a:r>
          </a:p>
        </p:txBody>
      </p:sp>
      <p:sp>
        <p:nvSpPr>
          <p:cNvPr id="10" name="Rounded Rectangle 9"/>
          <p:cNvSpPr/>
          <p:nvPr/>
        </p:nvSpPr>
        <p:spPr>
          <a:xfrm>
            <a:off x="1650670" y="6673932"/>
            <a:ext cx="5985164" cy="771897"/>
          </a:xfrm>
          <a:prstGeom prst="roundRect">
            <a:avLst/>
          </a:prstGeom>
          <a:solidFill>
            <a:schemeClr val="tx2">
              <a:alpha val="0"/>
            </a:schemeClr>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20" name="Rounded Rectangle 19"/>
          <p:cNvSpPr/>
          <p:nvPr/>
        </p:nvSpPr>
        <p:spPr>
          <a:xfrm>
            <a:off x="10153403" y="6673932"/>
            <a:ext cx="1565564" cy="771897"/>
          </a:xfrm>
          <a:prstGeom prst="roundRect">
            <a:avLst/>
          </a:prstGeom>
          <a:solidFill>
            <a:schemeClr val="tx2">
              <a:alpha val="0"/>
            </a:schemeClr>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272831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0A8C1E-F557-4787-B4F9-2FFFDE49A997}" type="datetime1">
              <a:rPr lang="en-US" smtClean="0"/>
              <a:t>8/20/2024</a:t>
            </a:fld>
            <a:endParaRPr lang="en-US" dirty="0"/>
          </a:p>
        </p:txBody>
      </p:sp>
      <p:sp>
        <p:nvSpPr>
          <p:cNvPr id="4" name="Footer Placeholder 3"/>
          <p:cNvSpPr>
            <a:spLocks noGrp="1"/>
          </p:cNvSpPr>
          <p:nvPr>
            <p:ph type="ftr" sz="quarter" idx="11"/>
          </p:nvPr>
        </p:nvSpPr>
        <p:spPr/>
        <p:txBody>
          <a:bodyPr/>
          <a:lstStyle/>
          <a:p>
            <a:r>
              <a:rPr lang="en-US"/>
              <a:t>Emergency Medical Services for Non-Citizens (EMSNC)</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18</a:t>
            </a:fld>
            <a:endParaRPr lang="en-US" dirty="0"/>
          </a:p>
        </p:txBody>
      </p:sp>
      <p:sp>
        <p:nvSpPr>
          <p:cNvPr id="7" name="Rectangle 2"/>
          <p:cNvSpPr>
            <a:spLocks noGrp="1" noChangeArrowheads="1"/>
          </p:cNvSpPr>
          <p:nvPr>
            <p:ph type="title"/>
          </p:nvPr>
        </p:nvSpPr>
        <p:spPr>
          <a:xfrm>
            <a:off x="495300" y="1434662"/>
            <a:ext cx="13581063" cy="882869"/>
          </a:xfrm>
          <a:noFill/>
        </p:spPr>
        <p:txBody>
          <a:bodyPr/>
          <a:lstStyle/>
          <a:p>
            <a:pPr algn="ctr"/>
            <a:r>
              <a:rPr lang="en-US" sz="3200" dirty="0"/>
              <a:t>EMSNC Eligibility on NM Web Portal </a:t>
            </a:r>
            <a:r>
              <a:rPr lang="en-US" sz="3200" i="1" dirty="0"/>
              <a:t>Continued</a:t>
            </a:r>
            <a:endParaRPr lang="en-US"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92" y="3071222"/>
            <a:ext cx="13955811" cy="27251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1425300" y="6352319"/>
            <a:ext cx="3660551" cy="830997"/>
          </a:xfrm>
          <a:prstGeom prst="rect">
            <a:avLst/>
          </a:prstGeom>
          <a:noFill/>
          <a:ln w="25400" cap="flat" cmpd="sng" algn="ctr">
            <a:solidFill>
              <a:srgbClr val="C00000"/>
            </a:solidFill>
            <a:prstDash val="solid"/>
            <a:headEnd/>
            <a:tailEnd/>
          </a:ln>
          <a:effectLst/>
        </p:spPr>
        <p:txBody>
          <a:bodyPr wrap="square">
            <a:spAutoFit/>
          </a:bodyPr>
          <a:lstStyle/>
          <a:p>
            <a:pPr lvl="0" defTabSz="914400" eaLnBrk="0" fontAlgn="base" hangingPunct="0">
              <a:spcBef>
                <a:spcPct val="50000"/>
              </a:spcBef>
              <a:spcAft>
                <a:spcPct val="0"/>
              </a:spcAft>
              <a:defRPr/>
            </a:pPr>
            <a:r>
              <a:rPr lang="en-US" sz="1200" b="1" kern="0" dirty="0">
                <a:solidFill>
                  <a:srgbClr val="FF0000"/>
                </a:solidFill>
                <a:latin typeface="Arial"/>
              </a:rPr>
              <a:t>Within the web portal record, hover your mouse directly over the COE Code # to review the COE definition. I.e.. </a:t>
            </a:r>
            <a:r>
              <a:rPr lang="en-US" sz="1200" b="1" kern="0" dirty="0">
                <a:solidFill>
                  <a:srgbClr val="FF0000"/>
                </a:solidFill>
              </a:rPr>
              <a:t>COE 085 is “EMC FOR Non-Citizens”</a:t>
            </a:r>
            <a:endParaRPr kumimoji="0" lang="en-US" sz="1200" b="1" i="0" u="none" strike="noStrike" kern="0" cap="none" spc="0" normalizeH="0" baseline="0" noProof="0" dirty="0">
              <a:ln>
                <a:noFill/>
              </a:ln>
              <a:solidFill>
                <a:srgbClr val="FF0000"/>
              </a:solidFill>
              <a:effectLst/>
              <a:uLnTx/>
              <a:uFillTx/>
              <a:latin typeface="Arial"/>
            </a:endParaRPr>
          </a:p>
        </p:txBody>
      </p:sp>
      <p:sp>
        <p:nvSpPr>
          <p:cNvPr id="10" name="Line 9"/>
          <p:cNvSpPr>
            <a:spLocks noChangeShapeType="1"/>
          </p:cNvSpPr>
          <p:nvPr/>
        </p:nvSpPr>
        <p:spPr bwMode="auto">
          <a:xfrm flipH="1" flipV="1">
            <a:off x="1425300" y="5270393"/>
            <a:ext cx="0" cy="1324004"/>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endParaRPr lang="en-US" dirty="0"/>
          </a:p>
        </p:txBody>
      </p:sp>
    </p:spTree>
    <p:extLst>
      <p:ext uri="{BB962C8B-B14F-4D97-AF65-F5344CB8AC3E}">
        <p14:creationId xmlns:p14="http://schemas.microsoft.com/office/powerpoint/2010/main" val="1294982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63243" y="3581400"/>
            <a:ext cx="8538358" cy="1371600"/>
          </a:xfrm>
          <a:solidFill>
            <a:schemeClr val="bg1"/>
          </a:solidFill>
        </p:spPr>
        <p:txBody>
          <a:bodyPr/>
          <a:lstStyle/>
          <a:p>
            <a:r>
              <a:rPr lang="en-US" dirty="0"/>
              <a:t>EMSNC Claim Submissions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2667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E8203C-19B8-4E6F-B5E1-20E7BE8B3F8E}" type="datetime1">
              <a:rPr lang="en-US" smtClean="0">
                <a:solidFill>
                  <a:srgbClr val="A6A6A6"/>
                </a:solidFill>
              </a:rPr>
              <a:t>8/20/2024</a:t>
            </a:fld>
            <a:endParaRPr lang="en-US" dirty="0">
              <a:solidFill>
                <a:srgbClr val="A6A6A6"/>
              </a:solidFill>
            </a:endParaRPr>
          </a:p>
        </p:txBody>
      </p:sp>
      <p:sp>
        <p:nvSpPr>
          <p:cNvPr id="3" name="Footer Placeholder 2"/>
          <p:cNvSpPr>
            <a:spLocks noGrp="1"/>
          </p:cNvSpPr>
          <p:nvPr>
            <p:ph type="ftr" sz="quarter" idx="11"/>
          </p:nvPr>
        </p:nvSpPr>
        <p:spPr/>
        <p:txBody>
          <a:bodyPr/>
          <a:lstStyle/>
          <a:p>
            <a:r>
              <a:rPr lang="en-US" dirty="0"/>
              <a:t>Emergency Medical Services for Non-Citizens (EMSNC)</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2</a:t>
            </a:fld>
            <a:endParaRPr lang="en-US" dirty="0">
              <a:solidFill>
                <a:srgbClr val="AAAFB9"/>
              </a:solidFill>
            </a:endParaRPr>
          </a:p>
        </p:txBody>
      </p:sp>
      <p:sp>
        <p:nvSpPr>
          <p:cNvPr id="6" name="Rectangle 2"/>
          <p:cNvSpPr txBox="1">
            <a:spLocks noChangeArrowheads="1"/>
          </p:cNvSpPr>
          <p:nvPr/>
        </p:nvSpPr>
        <p:spPr>
          <a:xfrm>
            <a:off x="644519" y="1531917"/>
            <a:ext cx="6899275" cy="593766"/>
          </a:xfrm>
          <a:prstGeom prst="rect">
            <a:avLst/>
          </a:prstGeom>
          <a:noFill/>
        </p:spPr>
        <p:txBody>
          <a:bodyPr vert="horz" lIns="0" tIns="0" rIns="0" bIns="0" rtlCol="0" anchor="t">
            <a:no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b="0" i="0" kern="1200" cap="none" spc="0" normalizeH="0" baseline="0" noProof="0" dirty="0">
                <a:ln>
                  <a:noFill/>
                </a:ln>
                <a:solidFill>
                  <a:schemeClr val="tx1"/>
                </a:solidFill>
                <a:effectLst/>
                <a:uLnTx/>
                <a:uFillTx/>
                <a:latin typeface="Arial"/>
                <a:ea typeface="+mj-ea"/>
                <a:cs typeface="+mj-cs"/>
              </a:rPr>
              <a:t>Overview</a:t>
            </a:r>
          </a:p>
        </p:txBody>
      </p:sp>
      <p:sp>
        <p:nvSpPr>
          <p:cNvPr id="7" name="Rectangle 3"/>
          <p:cNvSpPr txBox="1">
            <a:spLocks noChangeArrowheads="1"/>
          </p:cNvSpPr>
          <p:nvPr/>
        </p:nvSpPr>
        <p:spPr bwMode="auto">
          <a:xfrm>
            <a:off x="644525" y="2228396"/>
            <a:ext cx="10901712" cy="3305629"/>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spcBef>
                <a:spcPts val="600"/>
              </a:spcBef>
              <a:spcAft>
                <a:spcPts val="600"/>
              </a:spcAft>
              <a:defRPr/>
            </a:pPr>
            <a:r>
              <a:rPr lang="en-US" sz="2000" kern="0" dirty="0">
                <a:latin typeface="+mn-lt"/>
              </a:rPr>
              <a:t>To provide an understanding of the EMSNC claim </a:t>
            </a:r>
            <a:r>
              <a:rPr lang="en-US" sz="2000" kern="0" dirty="0"/>
              <a:t>p</a:t>
            </a:r>
            <a:r>
              <a:rPr lang="en-US" sz="2000" kern="0" dirty="0">
                <a:latin typeface="+mn-lt"/>
              </a:rPr>
              <a:t>rocess so that services can be billed correctly and claim </a:t>
            </a:r>
            <a:r>
              <a:rPr lang="en-US" sz="2000" kern="0" dirty="0"/>
              <a:t>denials or Return To Providers (RTP) can </a:t>
            </a:r>
            <a:r>
              <a:rPr lang="en-US" sz="2000" kern="0" dirty="0">
                <a:latin typeface="+mn-lt"/>
              </a:rPr>
              <a:t>be avoided.</a:t>
            </a:r>
            <a:endParaRPr lang="en-US" sz="2000" strike="sngStrike" kern="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E7DBCC0-D572-4BB9-9B17-6CA4B97873F0}"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20</a:t>
            </a:fld>
            <a:endParaRPr lang="en-US" dirty="0"/>
          </a:p>
        </p:txBody>
      </p:sp>
      <p:sp>
        <p:nvSpPr>
          <p:cNvPr id="9" name="Rectangle 2"/>
          <p:cNvSpPr>
            <a:spLocks noGrp="1" noChangeArrowheads="1"/>
          </p:cNvSpPr>
          <p:nvPr>
            <p:ph type="title"/>
          </p:nvPr>
        </p:nvSpPr>
        <p:spPr>
          <a:xfrm>
            <a:off x="625475" y="1532586"/>
            <a:ext cx="12604750" cy="866125"/>
          </a:xfrm>
          <a:noFill/>
        </p:spPr>
        <p:txBody>
          <a:bodyPr/>
          <a:lstStyle/>
          <a:p>
            <a:r>
              <a:rPr lang="en-US" sz="3200" dirty="0"/>
              <a:t>EMSNC Claim Submission Requirements</a:t>
            </a:r>
            <a:endParaRPr lang="en-US" dirty="0"/>
          </a:p>
        </p:txBody>
      </p:sp>
      <p:sp>
        <p:nvSpPr>
          <p:cNvPr id="10" name="Rectangle 3"/>
          <p:cNvSpPr txBox="1">
            <a:spLocks noChangeArrowheads="1"/>
          </p:cNvSpPr>
          <p:nvPr/>
        </p:nvSpPr>
        <p:spPr bwMode="auto">
          <a:xfrm>
            <a:off x="625475"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lnSpc>
                <a:spcPct val="150000"/>
              </a:lnSpc>
              <a:buFont typeface="Arial" panose="020B0604020202020204" pitchFamily="34" charset="0"/>
              <a:buChar char="•"/>
            </a:pPr>
            <a:r>
              <a:rPr lang="en-US" sz="2000" dirty="0"/>
              <a:t>Paper claims must be original red claim forms; copies will not be accepted and will be returned.</a:t>
            </a:r>
          </a:p>
          <a:p>
            <a:pPr marL="342900" indent="-342900">
              <a:lnSpc>
                <a:spcPct val="150000"/>
              </a:lnSpc>
              <a:buFont typeface="Arial" panose="020B0604020202020204" pitchFamily="34" charset="0"/>
              <a:buChar char="•"/>
            </a:pPr>
            <a:r>
              <a:rPr lang="en-US" sz="2000" dirty="0"/>
              <a:t>The recipient’s name on the claim and other attachments must match the name on the MAD 778.</a:t>
            </a:r>
          </a:p>
          <a:p>
            <a:pPr>
              <a:lnSpc>
                <a:spcPct val="150000"/>
              </a:lnSpc>
            </a:pPr>
            <a:r>
              <a:rPr lang="en-US" sz="2000" b="1" dirty="0"/>
              <a:t>    </a:t>
            </a:r>
          </a:p>
          <a:p>
            <a:pPr lvl="1"/>
            <a:r>
              <a:rPr lang="en-US" sz="2000" b="1" dirty="0"/>
              <a:t>Inpatient Claim Attachments:</a:t>
            </a:r>
          </a:p>
          <a:p>
            <a:pPr marL="1649120" lvl="2" indent="-342900">
              <a:buFont typeface="Arial" panose="020B0604020202020204" pitchFamily="34" charset="0"/>
              <a:buChar char="•"/>
            </a:pPr>
            <a:r>
              <a:rPr lang="en-US" sz="2000" dirty="0"/>
              <a:t>MAD 778 </a:t>
            </a:r>
          </a:p>
          <a:p>
            <a:pPr marL="2302231" lvl="3" indent="-342900">
              <a:buFont typeface="Arial" panose="020B0604020202020204" pitchFamily="34" charset="0"/>
              <a:buChar char="•"/>
            </a:pPr>
            <a:r>
              <a:rPr lang="en-US" sz="2000" dirty="0"/>
              <a:t>(Dates must match the dates of service on the claim) </a:t>
            </a:r>
          </a:p>
          <a:p>
            <a:pPr marL="1649120" lvl="2" indent="-342900">
              <a:buFont typeface="Arial" panose="020B0604020202020204" pitchFamily="34" charset="0"/>
              <a:buChar char="•"/>
            </a:pPr>
            <a:r>
              <a:rPr lang="en-US" sz="2000" dirty="0"/>
              <a:t>Admit History and Physical </a:t>
            </a:r>
          </a:p>
          <a:p>
            <a:pPr marL="1649120" lvl="2" indent="-342900">
              <a:buFont typeface="Arial" panose="020B0604020202020204" pitchFamily="34" charset="0"/>
              <a:buChar char="•"/>
            </a:pPr>
            <a:r>
              <a:rPr lang="en-US" sz="2000" dirty="0"/>
              <a:t>Emergency Department Records </a:t>
            </a:r>
          </a:p>
          <a:p>
            <a:pPr marL="1649120" lvl="2" indent="-342900">
              <a:buFont typeface="Arial" panose="020B0604020202020204" pitchFamily="34" charset="0"/>
              <a:buChar char="•"/>
            </a:pPr>
            <a:r>
              <a:rPr lang="en-US" sz="2000" dirty="0"/>
              <a:t>Discharge summary </a:t>
            </a:r>
          </a:p>
          <a:p>
            <a:pPr marL="1649120" lvl="2" indent="-342900">
              <a:buFont typeface="Arial" panose="020B0604020202020204" pitchFamily="34" charset="0"/>
              <a:buChar char="•"/>
            </a:pPr>
            <a:r>
              <a:rPr lang="en-US" sz="2000" dirty="0"/>
              <a:t>Any pertinent diagnostic imaging and/or lab results (if not included in H&amp;P or Discharge Summary) </a:t>
            </a:r>
          </a:p>
          <a:p>
            <a:pPr marL="1649120" lvl="2" indent="-342900">
              <a:buFont typeface="Arial" panose="020B0604020202020204" pitchFamily="34" charset="0"/>
              <a:buChar char="•"/>
            </a:pPr>
            <a:r>
              <a:rPr lang="en-US" sz="2000" dirty="0"/>
              <a:t>Operative Notes (ONLY if surgery was done)</a:t>
            </a:r>
          </a:p>
          <a:p>
            <a:br>
              <a:rPr lang="en-US" sz="2000" dirty="0"/>
            </a:br>
            <a:br>
              <a:rPr lang="en-US" sz="2000" dirty="0"/>
            </a:br>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125404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18B0953F-7E7C-46BD-8071-8440AC49D93D}"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21</a:t>
            </a:fld>
            <a:endParaRPr lang="en-US" dirty="0"/>
          </a:p>
        </p:txBody>
      </p:sp>
      <p:sp>
        <p:nvSpPr>
          <p:cNvPr id="9" name="Rectangle 2"/>
          <p:cNvSpPr>
            <a:spLocks noGrp="1" noChangeArrowheads="1"/>
          </p:cNvSpPr>
          <p:nvPr>
            <p:ph type="title"/>
          </p:nvPr>
        </p:nvSpPr>
        <p:spPr>
          <a:xfrm>
            <a:off x="625475" y="1532586"/>
            <a:ext cx="12604750" cy="866125"/>
          </a:xfrm>
          <a:noFill/>
        </p:spPr>
        <p:txBody>
          <a:bodyPr/>
          <a:lstStyle/>
          <a:p>
            <a:r>
              <a:rPr lang="en-US" sz="3200" dirty="0"/>
              <a:t>EMSNC Claim Submission Requirements </a:t>
            </a:r>
            <a:r>
              <a:rPr lang="en-US" sz="3200" i="1" dirty="0"/>
              <a:t>Continued</a:t>
            </a:r>
            <a:endParaRPr lang="en-US" i="1" dirty="0"/>
          </a:p>
        </p:txBody>
      </p:sp>
      <p:sp>
        <p:nvSpPr>
          <p:cNvPr id="10" name="Rectangle 3"/>
          <p:cNvSpPr txBox="1">
            <a:spLocks noChangeArrowheads="1"/>
          </p:cNvSpPr>
          <p:nvPr/>
        </p:nvSpPr>
        <p:spPr bwMode="auto">
          <a:xfrm>
            <a:off x="796924" y="2320603"/>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1"/>
            <a:r>
              <a:rPr lang="en-US" sz="2000" b="1" dirty="0"/>
              <a:t>Outpatient Hospital Claim Attachments: </a:t>
            </a:r>
          </a:p>
          <a:p>
            <a:pPr marL="1649120" lvl="2" indent="-342900">
              <a:buFont typeface="Arial" panose="020B0604020202020204" pitchFamily="34" charset="0"/>
              <a:buChar char="•"/>
            </a:pPr>
            <a:r>
              <a:rPr lang="en-US" sz="2000" dirty="0"/>
              <a:t>MAD 778  </a:t>
            </a:r>
          </a:p>
          <a:p>
            <a:pPr marL="2302231" lvl="3" indent="-342900">
              <a:buFont typeface="Arial" panose="020B0604020202020204" pitchFamily="34" charset="0"/>
              <a:buChar char="•"/>
            </a:pPr>
            <a:r>
              <a:rPr lang="en-US" sz="2000" dirty="0"/>
              <a:t>(Dates must match the dates of service on the claim) </a:t>
            </a:r>
          </a:p>
          <a:p>
            <a:pPr marL="1649120" lvl="2" indent="-342900">
              <a:buFont typeface="Arial" panose="020B0604020202020204" pitchFamily="34" charset="0"/>
              <a:buChar char="•"/>
            </a:pPr>
            <a:r>
              <a:rPr lang="en-US" sz="2000" dirty="0"/>
              <a:t>History and Physical </a:t>
            </a:r>
          </a:p>
          <a:p>
            <a:pPr marL="1649120" lvl="2" indent="-342900">
              <a:buFont typeface="Arial" panose="020B0604020202020204" pitchFamily="34" charset="0"/>
              <a:buChar char="•"/>
            </a:pPr>
            <a:r>
              <a:rPr lang="en-US" sz="2000" dirty="0"/>
              <a:t>Operative Notes (ONLY if surgery was done) </a:t>
            </a:r>
          </a:p>
          <a:p>
            <a:pPr marL="1649120" lvl="2" indent="-342900">
              <a:buFont typeface="Arial" panose="020B0604020202020204" pitchFamily="34" charset="0"/>
              <a:buChar char="•"/>
            </a:pPr>
            <a:r>
              <a:rPr lang="en-US" sz="2000" dirty="0"/>
              <a:t>Emergency Department Records </a:t>
            </a:r>
          </a:p>
          <a:p>
            <a:endParaRPr lang="en-US" sz="2000" b="1" dirty="0"/>
          </a:p>
          <a:p>
            <a:pPr lvl="1"/>
            <a:r>
              <a:rPr lang="en-US" sz="2000" b="1" dirty="0"/>
              <a:t>Physician, Lab, and Transportation Claims:</a:t>
            </a:r>
          </a:p>
          <a:p>
            <a:pPr marL="1649120" lvl="2" indent="-342900">
              <a:buFont typeface="Arial" panose="020B0604020202020204" pitchFamily="34" charset="0"/>
              <a:buChar char="•"/>
            </a:pPr>
            <a:r>
              <a:rPr lang="en-US" sz="2000" dirty="0"/>
              <a:t>It is not necessary for providers to attach a </a:t>
            </a:r>
            <a:r>
              <a:rPr lang="en-US" sz="2000" dirty="0">
                <a:cs typeface="Arial" panose="020B0604020202020204" pitchFamily="34" charset="0"/>
              </a:rPr>
              <a:t>MAD 778 </a:t>
            </a:r>
            <a:r>
              <a:rPr lang="en-US" sz="2000" dirty="0"/>
              <a:t>or medical notes to process EMSNC claim types Physician, Lab and Transportation.</a:t>
            </a:r>
          </a:p>
          <a:p>
            <a:pPr marL="1649120" lvl="2" indent="-342900">
              <a:buFont typeface="Arial" panose="020B0604020202020204" pitchFamily="34" charset="0"/>
              <a:buChar char="•"/>
            </a:pPr>
            <a:r>
              <a:rPr lang="en-US" sz="2000" dirty="0"/>
              <a:t>These claim types may be submitted electronically or via the NM Portal.</a:t>
            </a:r>
          </a:p>
          <a:p>
            <a:pPr marL="1649120" lvl="2" indent="-342900">
              <a:buFont typeface="Arial" panose="020B0604020202020204" pitchFamily="34" charset="0"/>
              <a:buChar char="•"/>
            </a:pPr>
            <a:r>
              <a:rPr lang="en-US" sz="2000" dirty="0"/>
              <a:t>Physician, Lab, and Transportation claims will be denied if there is not an approved or paid Inpatient or Outpatient claim with matching dates of service.</a:t>
            </a:r>
          </a:p>
          <a:p>
            <a:endParaRPr lang="en-US" sz="2000" b="1" dirty="0"/>
          </a:p>
          <a:p>
            <a:pPr algn="ctr"/>
            <a:r>
              <a:rPr lang="en-US" sz="2000" b="1" dirty="0"/>
              <a:t>Please note: Only send pertinent medical records that relate to the Emergency Service provided. Complete Medical Records are not required.</a:t>
            </a:r>
          </a:p>
          <a:p>
            <a:endParaRPr lang="en-US" sz="20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46015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3FD34F53-FA0B-40A3-ABC9-7C84C79854AC}"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22</a:t>
            </a:fld>
            <a:endParaRPr lang="en-US" dirty="0"/>
          </a:p>
        </p:txBody>
      </p:sp>
      <p:sp>
        <p:nvSpPr>
          <p:cNvPr id="9" name="Rectangle 2"/>
          <p:cNvSpPr>
            <a:spLocks noGrp="1" noChangeArrowheads="1"/>
          </p:cNvSpPr>
          <p:nvPr>
            <p:ph type="title"/>
          </p:nvPr>
        </p:nvSpPr>
        <p:spPr>
          <a:xfrm>
            <a:off x="625475" y="1545465"/>
            <a:ext cx="12604750" cy="853246"/>
          </a:xfrm>
          <a:noFill/>
        </p:spPr>
        <p:txBody>
          <a:bodyPr/>
          <a:lstStyle/>
          <a:p>
            <a:r>
              <a:rPr lang="en-US" sz="3200" dirty="0"/>
              <a:t>Submitting EMSNC Claims</a:t>
            </a:r>
            <a:endParaRPr lang="en-US" dirty="0"/>
          </a:p>
        </p:txBody>
      </p:sp>
      <p:sp>
        <p:nvSpPr>
          <p:cNvPr id="10" name="Rectangle 3"/>
          <p:cNvSpPr txBox="1">
            <a:spLocks noChangeArrowheads="1"/>
          </p:cNvSpPr>
          <p:nvPr/>
        </p:nvSpPr>
        <p:spPr bwMode="auto">
          <a:xfrm>
            <a:off x="674191"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b="1" dirty="0">
                <a:latin typeface="Arial" panose="020B0604020202020204" pitchFamily="34" charset="0"/>
                <a:cs typeface="Arial" panose="020B0604020202020204" pitchFamily="34" charset="0"/>
              </a:rPr>
              <a:t>EMSNC submissions can be mailed, delivered or uploaded to the New Mexico Web Portal.</a:t>
            </a: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All paper claims are to be mailed or delivered to Conduent: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Mail to:	Conduent					Deliver to:		Conduent</a:t>
            </a:r>
          </a:p>
          <a:p>
            <a:r>
              <a:rPr lang="en-US" sz="2000" dirty="0">
                <a:latin typeface="Arial" panose="020B0604020202020204" pitchFamily="34" charset="0"/>
                <a:cs typeface="Arial" panose="020B0604020202020204" pitchFamily="34" charset="0"/>
              </a:rPr>
              <a:t>			Attn: NM Medicaid Claim					1720-A Randolph Rd SE</a:t>
            </a:r>
          </a:p>
          <a:p>
            <a:r>
              <a:rPr lang="en-US" sz="2000" dirty="0">
                <a:latin typeface="Arial" panose="020B0604020202020204" pitchFamily="34" charset="0"/>
                <a:cs typeface="Arial" panose="020B0604020202020204" pitchFamily="34" charset="0"/>
              </a:rPr>
              <a:t>			P.O. Box 26500							Albuquerque, NM 87106</a:t>
            </a:r>
          </a:p>
          <a:p>
            <a:r>
              <a:rPr lang="en-US" sz="2000" dirty="0">
                <a:latin typeface="Arial" panose="020B0604020202020204" pitchFamily="34" charset="0"/>
                <a:cs typeface="Arial" panose="020B0604020202020204" pitchFamily="34" charset="0"/>
              </a:rPr>
              <a:t>			Albuquerque, NM 87125-6500</a:t>
            </a:r>
          </a:p>
          <a:p>
            <a:r>
              <a:rPr lang="en-US" sz="2000" dirty="0">
                <a:solidFill>
                  <a:srgbClr val="FF0000"/>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hlinkClick r:id="rId3"/>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hlinkClick r:id="rId3"/>
              </a:rPr>
              <a:t>Click here </a:t>
            </a:r>
            <a:r>
              <a:rPr lang="en-US" sz="2000" dirty="0">
                <a:latin typeface="Arial" panose="020B0604020202020204" pitchFamily="34" charset="0"/>
                <a:cs typeface="Arial" panose="020B0604020202020204" pitchFamily="34" charset="0"/>
              </a:rPr>
              <a:t>to submit electronically (file attachment limit of 10MB) via the New Mexico Medicaid Web Portal</a:t>
            </a:r>
          </a:p>
          <a:p>
            <a:endParaRPr lang="en-US" sz="2000" dirty="0">
              <a:latin typeface="Arial" panose="020B0604020202020204" pitchFamily="34" charset="0"/>
              <a:cs typeface="Arial" panose="020B0604020202020204" pitchFamily="34" charset="0"/>
            </a:endParaRPr>
          </a:p>
          <a:p>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83633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16778EE6-5D0F-4251-9CF6-EC19B93398AD}"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23</a:t>
            </a:fld>
            <a:endParaRPr lang="en-US" dirty="0"/>
          </a:p>
        </p:txBody>
      </p:sp>
      <p:sp>
        <p:nvSpPr>
          <p:cNvPr id="9" name="Rectangle 2"/>
          <p:cNvSpPr>
            <a:spLocks noGrp="1" noChangeArrowheads="1"/>
          </p:cNvSpPr>
          <p:nvPr>
            <p:ph type="title"/>
          </p:nvPr>
        </p:nvSpPr>
        <p:spPr>
          <a:xfrm>
            <a:off x="625475" y="1508166"/>
            <a:ext cx="12604750" cy="890545"/>
          </a:xfrm>
          <a:noFill/>
        </p:spPr>
        <p:txBody>
          <a:bodyPr/>
          <a:lstStyle/>
          <a:p>
            <a:r>
              <a:rPr lang="en-US" sz="3200" dirty="0"/>
              <a:t>EMSNC Claim Status Inquiry</a:t>
            </a:r>
            <a:endParaRPr lang="en-US" dirty="0"/>
          </a:p>
        </p:txBody>
      </p:sp>
      <p:sp>
        <p:nvSpPr>
          <p:cNvPr id="10" name="Rectangle 3"/>
          <p:cNvSpPr txBox="1">
            <a:spLocks noChangeArrowheads="1"/>
          </p:cNvSpPr>
          <p:nvPr/>
        </p:nvSpPr>
        <p:spPr bwMode="auto">
          <a:xfrm>
            <a:off x="687070"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defTabSz="457200">
              <a:lnSpc>
                <a:spcPct val="150000"/>
              </a:lnSpc>
              <a:spcBef>
                <a:spcPts val="600"/>
              </a:spcBef>
              <a:spcAft>
                <a:spcPts val="600"/>
              </a:spcAft>
            </a:pPr>
            <a:r>
              <a:rPr lang="en-US" sz="2000" b="1" dirty="0">
                <a:solidFill>
                  <a:srgbClr val="000000"/>
                </a:solidFill>
                <a:latin typeface="Arial" panose="020B0604020202020204" pitchFamily="34" charset="0"/>
                <a:cs typeface="Arial" panose="020B0604020202020204" pitchFamily="34" charset="0"/>
              </a:rPr>
              <a:t>Paper Submissions</a:t>
            </a:r>
          </a:p>
          <a:p>
            <a:pPr marL="344488" lvl="2" indent="-168275" defTabSz="457200">
              <a:lnSpc>
                <a:spcPct val="150000"/>
              </a:lnSpc>
              <a:spcBef>
                <a:spcPts val="600"/>
              </a:spcBef>
              <a:spcAft>
                <a:spcPts val="600"/>
              </a:spcAft>
              <a:buFont typeface="Museo Sans For Dell" pitchFamily="2" charset="0"/>
              <a:buChar char="–"/>
            </a:pPr>
            <a:r>
              <a:rPr lang="en-US" sz="2000" dirty="0">
                <a:solidFill>
                  <a:srgbClr val="000000"/>
                </a:solidFill>
                <a:latin typeface="Arial" panose="020B0604020202020204" pitchFamily="34" charset="0"/>
                <a:cs typeface="Arial" panose="020B0604020202020204" pitchFamily="34" charset="0"/>
              </a:rPr>
              <a:t>Allow 4 weeks from the date claim(s) were submitted to Conduent to appear on the Web Portal. </a:t>
            </a:r>
          </a:p>
          <a:p>
            <a:pPr lvl="0" defTabSz="457200">
              <a:lnSpc>
                <a:spcPct val="150000"/>
              </a:lnSpc>
              <a:spcBef>
                <a:spcPts val="600"/>
              </a:spcBef>
              <a:spcAft>
                <a:spcPts val="600"/>
              </a:spcAft>
            </a:pPr>
            <a:r>
              <a:rPr lang="en-US" sz="2000" b="1" dirty="0">
                <a:latin typeface="Arial" panose="020B0604020202020204" pitchFamily="34" charset="0"/>
                <a:cs typeface="Arial" panose="020B0604020202020204" pitchFamily="34" charset="0"/>
              </a:rPr>
              <a:t>Online Web Portal </a:t>
            </a:r>
            <a:r>
              <a:rPr lang="en-US" sz="2000" b="1" dirty="0">
                <a:solidFill>
                  <a:srgbClr val="000000"/>
                </a:solidFill>
                <a:latin typeface="Arial" panose="020B0604020202020204" pitchFamily="34" charset="0"/>
                <a:cs typeface="Arial" panose="020B0604020202020204" pitchFamily="34" charset="0"/>
              </a:rPr>
              <a:t>Submissions</a:t>
            </a:r>
          </a:p>
          <a:p>
            <a:pPr marL="344488" lvl="2" indent="-168275" defTabSz="457200">
              <a:lnSpc>
                <a:spcPct val="150000"/>
              </a:lnSpc>
              <a:spcBef>
                <a:spcPts val="600"/>
              </a:spcBef>
              <a:spcAft>
                <a:spcPts val="600"/>
              </a:spcAft>
              <a:buFont typeface="Museo Sans For Dell" pitchFamily="2" charset="0"/>
              <a:buChar char="–"/>
            </a:pPr>
            <a:r>
              <a:rPr lang="en-US" sz="2000" dirty="0">
                <a:solidFill>
                  <a:srgbClr val="000000"/>
                </a:solidFill>
                <a:latin typeface="Arial" panose="020B0604020202020204" pitchFamily="34" charset="0"/>
                <a:cs typeface="Arial" panose="020B0604020202020204" pitchFamily="34" charset="0"/>
              </a:rPr>
              <a:t>TCN will generate after claim has been submitted. Allow 2 - 3 weeks from submission date for EMSNC review. </a:t>
            </a:r>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75280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B8FB44E7-7FB2-4F49-831D-AA12BBC2CE19}"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24</a:t>
            </a:fld>
            <a:endParaRPr lang="en-US" dirty="0"/>
          </a:p>
        </p:txBody>
      </p:sp>
      <p:sp>
        <p:nvSpPr>
          <p:cNvPr id="9" name="Rectangle 2"/>
          <p:cNvSpPr>
            <a:spLocks noGrp="1" noChangeArrowheads="1"/>
          </p:cNvSpPr>
          <p:nvPr>
            <p:ph type="title"/>
          </p:nvPr>
        </p:nvSpPr>
        <p:spPr>
          <a:xfrm>
            <a:off x="477520" y="1493042"/>
            <a:ext cx="12604750" cy="725488"/>
          </a:xfrm>
          <a:noFill/>
        </p:spPr>
        <p:txBody>
          <a:bodyPr/>
          <a:lstStyle/>
          <a:p>
            <a:r>
              <a:rPr lang="en-US" sz="3200" dirty="0"/>
              <a:t>NM Web Portal Claim Status Inquiry</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20" y="2766263"/>
            <a:ext cx="12515850" cy="48613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bwMode="auto">
          <a:xfrm>
            <a:off x="3700461" y="5493900"/>
            <a:ext cx="1066800" cy="1524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4" name="Oval 13"/>
          <p:cNvSpPr/>
          <p:nvPr/>
        </p:nvSpPr>
        <p:spPr bwMode="auto">
          <a:xfrm>
            <a:off x="3381374" y="5914367"/>
            <a:ext cx="1704975" cy="233778"/>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cxnSp>
        <p:nvCxnSpPr>
          <p:cNvPr id="15" name="Straight Arrow Connector 14"/>
          <p:cNvCxnSpPr/>
          <p:nvPr/>
        </p:nvCxnSpPr>
        <p:spPr>
          <a:xfrm flipH="1">
            <a:off x="7844472" y="5326973"/>
            <a:ext cx="533400" cy="3048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777797" y="5646300"/>
            <a:ext cx="533400" cy="48875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377872" y="5224223"/>
            <a:ext cx="2386648" cy="954107"/>
          </a:xfrm>
          <a:prstGeom prst="rect">
            <a:avLst/>
          </a:prstGeom>
          <a:solidFill>
            <a:srgbClr val="FFFFFF"/>
          </a:solidFill>
          <a:ln>
            <a:solidFill>
              <a:srgbClr val="FF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0000"/>
                </a:solidFill>
                <a:effectLst/>
                <a:uLnTx/>
                <a:uFillTx/>
                <a:cs typeface="Arial" panose="020B0604020202020204" pitchFamily="34" charset="0"/>
              </a:rPr>
              <a:t>Required information</a:t>
            </a:r>
            <a:r>
              <a:rPr kumimoji="0" lang="en-US" sz="1400" b="0" i="0" u="none" strike="noStrike" kern="0" cap="none" spc="0" normalizeH="0" noProof="0" dirty="0">
                <a:ln>
                  <a:noFill/>
                </a:ln>
                <a:solidFill>
                  <a:srgbClr val="FF0000"/>
                </a:solidFill>
                <a:effectLst/>
                <a:uLnTx/>
                <a:uFillTx/>
                <a:cs typeface="Arial" panose="020B0604020202020204" pitchFamily="34" charset="0"/>
              </a:rPr>
              <a:t> to generate the search – Recipient ID and First Date of Service. </a:t>
            </a:r>
            <a:endParaRPr kumimoji="0" lang="en-US" sz="1400" b="0" i="0" u="none" strike="noStrike" kern="0" cap="none" spc="0" normalizeH="0" baseline="0" noProof="0" dirty="0">
              <a:ln>
                <a:noFill/>
              </a:ln>
              <a:solidFill>
                <a:srgbClr val="FF0000"/>
              </a:solidFill>
              <a:effectLst/>
              <a:uLnTx/>
              <a:uFillTx/>
              <a:cs typeface="Arial" panose="020B0604020202020204" pitchFamily="34" charset="0"/>
            </a:endParaRPr>
          </a:p>
        </p:txBody>
      </p:sp>
      <p:sp>
        <p:nvSpPr>
          <p:cNvPr id="3" name="Rectangle 2"/>
          <p:cNvSpPr/>
          <p:nvPr/>
        </p:nvSpPr>
        <p:spPr>
          <a:xfrm>
            <a:off x="1536647" y="2326349"/>
            <a:ext cx="10396851" cy="523220"/>
          </a:xfrm>
          <a:prstGeom prst="rect">
            <a:avLst/>
          </a:prstGeom>
        </p:spPr>
        <p:txBody>
          <a:bodyPr wrap="square">
            <a:spAutoFit/>
          </a:bodyPr>
          <a:lstStyle/>
          <a:p>
            <a:pPr algn="ctr"/>
            <a:r>
              <a:rPr lang="en-US" sz="2800" dirty="0">
                <a:hlinkClick r:id="rId4"/>
              </a:rPr>
              <a:t>https://nmmedicaid.portal.conduent.com/static/providerlogin.htm</a:t>
            </a:r>
            <a:r>
              <a:rPr lang="en-US" sz="2800" dirty="0"/>
              <a:t> </a:t>
            </a:r>
          </a:p>
        </p:txBody>
      </p:sp>
      <p:sp>
        <p:nvSpPr>
          <p:cNvPr id="5" name="Footer Placeholder 4"/>
          <p:cNvSpPr>
            <a:spLocks noGrp="1"/>
          </p:cNvSpPr>
          <p:nvPr>
            <p:ph type="ftr" sz="quarter" idx="11"/>
          </p:nvPr>
        </p:nvSpPr>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58686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EMSNC Determinations</a:t>
            </a:r>
          </a:p>
        </p:txBody>
      </p:sp>
      <p:sp>
        <p:nvSpPr>
          <p:cNvPr id="3" name="Date Placeholder 2"/>
          <p:cNvSpPr>
            <a:spLocks noGrp="1"/>
          </p:cNvSpPr>
          <p:nvPr>
            <p:ph type="dt" sz="half" idx="4294967295"/>
          </p:nvPr>
        </p:nvSpPr>
        <p:spPr>
          <a:xfrm>
            <a:off x="-1" y="7627938"/>
            <a:ext cx="3529013" cy="438150"/>
          </a:xfrm>
        </p:spPr>
        <p:txBody>
          <a:bodyPr/>
          <a:lstStyle/>
          <a:p>
            <a:fld id="{25901AE0-9B09-4B74-B647-3278419E0A9B}" type="datetime1">
              <a:rPr lang="en-US" smtClean="0"/>
              <a:t>8/20/2024</a:t>
            </a:fld>
            <a:endParaRPr lang="en-US" dirty="0"/>
          </a:p>
        </p:txBody>
      </p:sp>
      <p:sp>
        <p:nvSpPr>
          <p:cNvPr id="4" name="Footer Placeholder 3"/>
          <p:cNvSpPr>
            <a:spLocks noGrp="1"/>
          </p:cNvSpPr>
          <p:nvPr>
            <p:ph type="ftr" sz="quarter" idx="4294967295"/>
          </p:nvPr>
        </p:nvSpPr>
        <p:spPr>
          <a:xfrm>
            <a:off x="1258252" y="7627938"/>
            <a:ext cx="7515225" cy="438150"/>
          </a:xfrm>
        </p:spPr>
        <p:txBody>
          <a:bodyPr/>
          <a:lstStyle/>
          <a:p>
            <a:r>
              <a:rPr lang="en-US"/>
              <a:t>Emergency Medical Services for Non-Citizens (EMSNC)</a:t>
            </a:r>
            <a:endParaRPr lang="en-US" dirty="0"/>
          </a:p>
        </p:txBody>
      </p:sp>
      <p:sp>
        <p:nvSpPr>
          <p:cNvPr id="5" name="Slide Number Placeholder 4"/>
          <p:cNvSpPr>
            <a:spLocks noGrp="1"/>
          </p:cNvSpPr>
          <p:nvPr>
            <p:ph type="sldNum" sz="quarter" idx="4294967295"/>
          </p:nvPr>
        </p:nvSpPr>
        <p:spPr>
          <a:xfrm>
            <a:off x="11217275" y="7627938"/>
            <a:ext cx="3413125" cy="438150"/>
          </a:xfrm>
        </p:spPr>
        <p:txBody>
          <a:bodyPr/>
          <a:lstStyle/>
          <a:p>
            <a:fld id="{CACB3E39-5571-0247-86B7-EF41C2ABA1DB}" type="slidenum">
              <a:rPr lang="en-US" smtClean="0"/>
              <a:pPr/>
              <a:t>25</a:t>
            </a:fld>
            <a:endParaRPr lang="en-US" dirty="0"/>
          </a:p>
        </p:txBody>
      </p:sp>
    </p:spTree>
    <p:extLst>
      <p:ext uri="{BB962C8B-B14F-4D97-AF65-F5344CB8AC3E}">
        <p14:creationId xmlns:p14="http://schemas.microsoft.com/office/powerpoint/2010/main" val="125371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B930904A-A7DC-4292-AFB4-7473D0F77A7F}"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26</a:t>
            </a:fld>
            <a:endParaRPr lang="en-US" dirty="0"/>
          </a:p>
        </p:txBody>
      </p:sp>
      <p:sp>
        <p:nvSpPr>
          <p:cNvPr id="9" name="Rectangle 2"/>
          <p:cNvSpPr>
            <a:spLocks noGrp="1" noChangeArrowheads="1"/>
          </p:cNvSpPr>
          <p:nvPr>
            <p:ph type="title"/>
          </p:nvPr>
        </p:nvSpPr>
        <p:spPr>
          <a:xfrm>
            <a:off x="625475" y="1448790"/>
            <a:ext cx="12604750" cy="949921"/>
          </a:xfrm>
          <a:noFill/>
        </p:spPr>
        <p:txBody>
          <a:bodyPr/>
          <a:lstStyle/>
          <a:p>
            <a:r>
              <a:rPr lang="en-US" sz="3200" dirty="0"/>
              <a:t>EMSNC Claim Denials by TPA</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5" name="Rectangle 4"/>
          <p:cNvSpPr/>
          <p:nvPr/>
        </p:nvSpPr>
        <p:spPr>
          <a:xfrm>
            <a:off x="625475" y="2375861"/>
            <a:ext cx="6167211" cy="6170920"/>
          </a:xfrm>
          <a:prstGeom prst="rect">
            <a:avLst/>
          </a:prstGeom>
        </p:spPr>
        <p:txBody>
          <a:bodyPr wrap="square">
            <a:spAutoFit/>
          </a:bodyPr>
          <a:lstStyle/>
          <a:p>
            <a:pPr marL="0" lvl="1" indent="0">
              <a:buNone/>
            </a:pPr>
            <a:r>
              <a:rPr lang="en-US" sz="2000" dirty="0">
                <a:cs typeface="Arial" panose="020B0604020202020204" pitchFamily="34" charset="0"/>
              </a:rPr>
              <a:t>If EOB denial code </a:t>
            </a:r>
            <a:r>
              <a:rPr lang="en-US" sz="2000" b="1" dirty="0">
                <a:cs typeface="Arial" panose="020B0604020202020204" pitchFamily="34" charset="0"/>
              </a:rPr>
              <a:t>1301 </a:t>
            </a:r>
            <a:r>
              <a:rPr lang="en-US" sz="2000" dirty="0">
                <a:cs typeface="Arial" panose="020B0604020202020204" pitchFamily="34" charset="0"/>
              </a:rPr>
              <a:t>(claim reviewed and denied by the TPA) appears on the provider’s Remittance Advice for the claim, please refer to the letter sent by the TPA/UR contractor regarding denial of the services based on the medical record review. Claims denied by the TPA cannot be resubmitted to Conduent.</a:t>
            </a: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1" indent="0">
              <a:buNone/>
            </a:pPr>
            <a:endParaRPr lang="en-US" sz="2000" dirty="0">
              <a:cs typeface="Arial" panose="020B0604020202020204" pitchFamily="34" charset="0"/>
            </a:endParaRPr>
          </a:p>
          <a:p>
            <a:pPr marL="0" lvl="2" indent="0">
              <a:spcBef>
                <a:spcPts val="600"/>
              </a:spcBef>
              <a:buSzTx/>
              <a:buNone/>
            </a:pPr>
            <a:endParaRPr lang="en-US" sz="2000" b="1" dirty="0">
              <a:solidFill>
                <a:srgbClr val="FF0000"/>
              </a:solidFill>
            </a:endParaRPr>
          </a:p>
          <a:p>
            <a:pPr marL="0" lvl="2" indent="0">
              <a:spcBef>
                <a:spcPts val="600"/>
              </a:spcBef>
              <a:buSzTx/>
              <a:buNone/>
            </a:pPr>
            <a:endParaRPr lang="en-US" sz="2000" b="1" dirty="0">
              <a:solidFill>
                <a:srgbClr val="FF0000"/>
              </a:solidFill>
            </a:endParaRPr>
          </a:p>
          <a:p>
            <a:pPr marL="0" lvl="2" indent="0">
              <a:spcBef>
                <a:spcPts val="600"/>
              </a:spcBef>
              <a:buSzTx/>
              <a:buNone/>
            </a:pPr>
            <a:endParaRPr lang="en-US" sz="2000" b="1" dirty="0">
              <a:solidFill>
                <a:srgbClr val="FF0000"/>
              </a:solidFill>
            </a:endParaRPr>
          </a:p>
        </p:txBody>
      </p:sp>
      <p:pic>
        <p:nvPicPr>
          <p:cNvPr id="10" name="Picture 9">
            <a:extLst>
              <a:ext uri="{FF2B5EF4-FFF2-40B4-BE49-F238E27FC236}">
                <a16:creationId xmlns:a16="http://schemas.microsoft.com/office/drawing/2014/main" id="{96EA9D68-24C6-432A-AF46-BB94954EB9F3}"/>
              </a:ext>
            </a:extLst>
          </p:cNvPr>
          <p:cNvPicPr>
            <a:picLocks noChangeAspect="1"/>
          </p:cNvPicPr>
          <p:nvPr/>
        </p:nvPicPr>
        <p:blipFill>
          <a:blip r:embed="rId3"/>
          <a:stretch>
            <a:fillRect/>
          </a:stretch>
        </p:blipFill>
        <p:spPr>
          <a:xfrm>
            <a:off x="8105060" y="2153730"/>
            <a:ext cx="5125165" cy="5912041"/>
          </a:xfrm>
          <a:prstGeom prst="rect">
            <a:avLst/>
          </a:prstGeom>
          <a:ln>
            <a:solidFill>
              <a:schemeClr val="accent1"/>
            </a:solidFill>
          </a:ln>
        </p:spPr>
      </p:pic>
    </p:spTree>
    <p:extLst>
      <p:ext uri="{BB962C8B-B14F-4D97-AF65-F5344CB8AC3E}">
        <p14:creationId xmlns:p14="http://schemas.microsoft.com/office/powerpoint/2010/main" val="393959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8B8AAA59-BD4D-4203-AFCF-6B8BD8A05017}"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27</a:t>
            </a:fld>
            <a:endParaRPr lang="en-US" dirty="0"/>
          </a:p>
        </p:txBody>
      </p:sp>
      <p:sp>
        <p:nvSpPr>
          <p:cNvPr id="9" name="Rectangle 2"/>
          <p:cNvSpPr>
            <a:spLocks noGrp="1" noChangeArrowheads="1"/>
          </p:cNvSpPr>
          <p:nvPr>
            <p:ph type="title"/>
          </p:nvPr>
        </p:nvSpPr>
        <p:spPr>
          <a:xfrm>
            <a:off x="625475" y="1532586"/>
            <a:ext cx="12604750" cy="866125"/>
          </a:xfrm>
          <a:noFill/>
        </p:spPr>
        <p:txBody>
          <a:bodyPr/>
          <a:lstStyle/>
          <a:p>
            <a:r>
              <a:rPr lang="en-US" sz="3200" dirty="0"/>
              <a:t>EMSNC Questions Regarding Medical Reviews or Reconsiderations</a:t>
            </a:r>
            <a:endParaRPr lang="en-US" i="1" dirty="0"/>
          </a:p>
        </p:txBody>
      </p:sp>
      <p:sp>
        <p:nvSpPr>
          <p:cNvPr id="10" name="Rectangle 3"/>
          <p:cNvSpPr txBox="1">
            <a:spLocks noChangeArrowheads="1"/>
          </p:cNvSpPr>
          <p:nvPr/>
        </p:nvSpPr>
        <p:spPr bwMode="auto">
          <a:xfrm>
            <a:off x="625474" y="2379023"/>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t>For questions regarding EMSNC medical reviews please contact the TPA/UR toll-free Customer Service Line at 1-866-962-2180. </a:t>
            </a:r>
          </a:p>
          <a:p>
            <a:endParaRPr lang="en-US" sz="2000" dirty="0"/>
          </a:p>
          <a:p>
            <a:r>
              <a:rPr lang="en-US" sz="2000" dirty="0"/>
              <a:t>Reconsideration of medical reviews may be sent to the TPA via fax (888-562-2755) or mailed to:</a:t>
            </a:r>
            <a:br>
              <a:rPr lang="en-US" sz="2000" dirty="0"/>
            </a:br>
            <a:r>
              <a:rPr lang="en-US" sz="2000" dirty="0"/>
              <a:t>          </a:t>
            </a:r>
          </a:p>
          <a:p>
            <a:pPr lvl="5"/>
            <a:r>
              <a:rPr lang="en-US" sz="2000" dirty="0">
                <a:solidFill>
                  <a:srgbClr val="FF0000"/>
                </a:solidFill>
              </a:rPr>
              <a:t>		</a:t>
            </a:r>
            <a:r>
              <a:rPr lang="en-US" sz="2000" dirty="0" err="1"/>
              <a:t>Comagine</a:t>
            </a:r>
            <a:r>
              <a:rPr lang="en-US" sz="2000" dirty="0"/>
              <a:t> Health TPA</a:t>
            </a:r>
            <a:br>
              <a:rPr lang="en-US" sz="2000" dirty="0"/>
            </a:br>
            <a:r>
              <a:rPr lang="en-US" sz="2000" dirty="0"/>
              <a:t>        	Attn: EMSNC Reconsideration Requests</a:t>
            </a:r>
            <a:br>
              <a:rPr lang="en-US" sz="2000" dirty="0"/>
            </a:br>
            <a:r>
              <a:rPr lang="en-US" sz="2000" dirty="0"/>
              <a:t>        	PO Box 20910</a:t>
            </a:r>
            <a:br>
              <a:rPr lang="en-US" sz="2000" dirty="0"/>
            </a:br>
            <a:r>
              <a:rPr lang="en-US" sz="2000" dirty="0"/>
              <a:t>         	Albuquerque, NM 87154-0910</a:t>
            </a:r>
          </a:p>
          <a:p>
            <a:pPr lvl="5"/>
            <a:endParaRPr lang="en-US" sz="2000" dirty="0"/>
          </a:p>
          <a:p>
            <a:r>
              <a:rPr lang="en-US" sz="2000" dirty="0"/>
              <a:t>Providers should include additional documentation when submitting an EMSNC reconsideration. If there is no new information provided, the request will be denied.</a:t>
            </a:r>
          </a:p>
          <a:p>
            <a:endParaRPr lang="en-US" sz="2000" dirty="0"/>
          </a:p>
          <a:p>
            <a:r>
              <a:rPr lang="en-US" sz="2000" dirty="0"/>
              <a:t>Reconsiderations of medical reviews may only be requested via fax or mail </a:t>
            </a:r>
            <a:r>
              <a:rPr lang="en-US" sz="2000" u="sng" dirty="0"/>
              <a:t>within 30 calendar days from the date of notice</a:t>
            </a:r>
            <a:r>
              <a:rPr lang="en-US" sz="2000" dirty="0"/>
              <a:t>. </a:t>
            </a:r>
          </a:p>
          <a:p>
            <a:endParaRPr lang="en-US" sz="2000" dirty="0"/>
          </a:p>
          <a:p>
            <a:r>
              <a:rPr lang="en-US" sz="2000" b="1" dirty="0"/>
              <a:t>EMSNC reconsideration of medical reviews submitted to Conduent will be returned to the provider. </a:t>
            </a:r>
            <a:endParaRPr lang="en-US" sz="2000" b="1" kern="0" dirty="0">
              <a:solidFill>
                <a:schemeClr val="tx1">
                  <a:lumMod val="50000"/>
                  <a:lumOff val="50000"/>
                </a:schemeClr>
              </a:solidFill>
              <a:cs typeface="Arial" panose="020B0604020202020204" pitchFamily="34" charset="0"/>
            </a:endParaRPr>
          </a:p>
          <a:p>
            <a:endParaRPr lang="en-US" sz="2000" dirty="0">
              <a:solidFill>
                <a:srgbClr val="FF0000"/>
              </a:solidFill>
              <a:effectLst/>
            </a:endParaRP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46015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97EAFB8B-48E7-4634-9FCD-8362CEFC2ED8}"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28</a:t>
            </a:fld>
            <a:endParaRPr lang="en-US" dirty="0"/>
          </a:p>
        </p:txBody>
      </p:sp>
      <p:sp>
        <p:nvSpPr>
          <p:cNvPr id="9" name="Rectangle 2"/>
          <p:cNvSpPr>
            <a:spLocks noGrp="1" noChangeArrowheads="1"/>
          </p:cNvSpPr>
          <p:nvPr>
            <p:ph type="title"/>
          </p:nvPr>
        </p:nvSpPr>
        <p:spPr>
          <a:xfrm>
            <a:off x="625475" y="1531917"/>
            <a:ext cx="12604750" cy="866794"/>
          </a:xfrm>
          <a:noFill/>
        </p:spPr>
        <p:txBody>
          <a:bodyPr/>
          <a:lstStyle/>
          <a:p>
            <a:r>
              <a:rPr lang="en-US" sz="3200" dirty="0"/>
              <a:t>EMSNC Claim Denials by Conduent - Resubmission </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5" name="Rectangle 4"/>
          <p:cNvSpPr/>
          <p:nvPr/>
        </p:nvSpPr>
        <p:spPr>
          <a:xfrm>
            <a:off x="1220122" y="3400425"/>
            <a:ext cx="7315200" cy="496996"/>
          </a:xfrm>
          <a:prstGeom prst="rect">
            <a:avLst/>
          </a:prstGeom>
        </p:spPr>
        <p:txBody>
          <a:bodyPr>
            <a:spAutoFit/>
          </a:bodyPr>
          <a:lstStyle/>
          <a:p>
            <a:pPr marL="0" marR="0" lvl="0" indent="0" defTabSz="457200" eaLnBrk="1" fontAlgn="auto" latinLnBrk="0" hangingPunct="1">
              <a:lnSpc>
                <a:spcPct val="150000"/>
              </a:lnSpc>
              <a:spcBef>
                <a:spcPts val="60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6" name="Rectangle 5"/>
          <p:cNvSpPr/>
          <p:nvPr/>
        </p:nvSpPr>
        <p:spPr>
          <a:xfrm>
            <a:off x="625475" y="2398711"/>
            <a:ext cx="12776625" cy="4708981"/>
          </a:xfrm>
          <a:prstGeom prst="rect">
            <a:avLst/>
          </a:prstGeom>
        </p:spPr>
        <p:txBody>
          <a:bodyPr wrap="square">
            <a:spAutoFit/>
          </a:bodyPr>
          <a:lstStyle/>
          <a:p>
            <a:pPr marL="0" marR="0" lvl="0" indent="0" defTabSz="457200" eaLnBrk="1" fontAlgn="auto" latinLnBrk="0" hangingPunct="1">
              <a:lnSpc>
                <a:spcPct val="150000"/>
              </a:lnSpc>
              <a:spcBef>
                <a:spcPts val="600"/>
              </a:spcBef>
              <a:spcAft>
                <a:spcPts val="600"/>
              </a:spcAft>
              <a:buClrTx/>
              <a:buSzTx/>
              <a:buFontTx/>
              <a:buNone/>
              <a:tabLst/>
              <a:defRPr/>
            </a:pPr>
            <a:r>
              <a:rPr kumimoji="0" lang="en-US" sz="2000" b="0" i="0" u="none" strike="noStrike" kern="0" cap="none" spc="0" normalizeH="0" baseline="0" noProof="0" dirty="0">
                <a:ln>
                  <a:noFill/>
                </a:ln>
                <a:effectLst/>
                <a:uLnTx/>
                <a:uFillTx/>
                <a:cs typeface="Arial" panose="020B0604020202020204" pitchFamily="34" charset="0"/>
              </a:rPr>
              <a:t>When an</a:t>
            </a:r>
            <a:r>
              <a:rPr lang="en-US" sz="2000" kern="0" dirty="0">
                <a:solidFill>
                  <a:srgbClr val="FF0000"/>
                </a:solidFill>
                <a:cs typeface="Arial" panose="020B0604020202020204" pitchFamily="34" charset="0"/>
              </a:rPr>
              <a:t> </a:t>
            </a:r>
            <a:r>
              <a:rPr kumimoji="0" lang="en-US" sz="2000" b="0" i="0" u="none" strike="noStrike" kern="0" cap="none" spc="0" normalizeH="0" baseline="0" noProof="0" dirty="0">
                <a:ln>
                  <a:noFill/>
                </a:ln>
                <a:effectLst/>
                <a:uLnTx/>
                <a:uFillTx/>
                <a:cs typeface="Arial" panose="020B0604020202020204" pitchFamily="34" charset="0"/>
              </a:rPr>
              <a:t>EMSNC claim is denied before</a:t>
            </a:r>
            <a:r>
              <a:rPr kumimoji="0" lang="en-US" sz="2000" b="0" i="0" u="none" strike="noStrike" kern="0" cap="none" spc="0" normalizeH="0" noProof="0" dirty="0">
                <a:ln>
                  <a:noFill/>
                </a:ln>
                <a:effectLst/>
                <a:uLnTx/>
                <a:uFillTx/>
                <a:cs typeface="Arial" panose="020B0604020202020204" pitchFamily="34" charset="0"/>
              </a:rPr>
              <a:t> TPA review (</a:t>
            </a:r>
            <a:r>
              <a:rPr kumimoji="0" lang="en-US" sz="2000" b="1" i="0" u="none" strike="noStrike" kern="0" cap="none" spc="0" normalizeH="0" noProof="0" dirty="0">
                <a:ln>
                  <a:noFill/>
                </a:ln>
                <a:effectLst/>
                <a:uLnTx/>
                <a:uFillTx/>
                <a:cs typeface="Arial" panose="020B0604020202020204" pitchFamily="34" charset="0"/>
              </a:rPr>
              <a:t>not</a:t>
            </a:r>
            <a:r>
              <a:rPr kumimoji="0" lang="en-US" sz="2000" i="0" u="none" strike="noStrike" kern="0" cap="none" spc="0" normalizeH="0" noProof="0" dirty="0">
                <a:ln>
                  <a:noFill/>
                </a:ln>
                <a:effectLst/>
                <a:uLnTx/>
                <a:uFillTx/>
                <a:cs typeface="Arial" panose="020B0604020202020204" pitchFamily="34" charset="0"/>
              </a:rPr>
              <a:t> showing </a:t>
            </a:r>
            <a:r>
              <a:rPr lang="en-US" sz="2000" b="1" kern="0" dirty="0">
                <a:cs typeface="Arial" panose="020B0604020202020204" pitchFamily="34" charset="0"/>
              </a:rPr>
              <a:t>EOB code 1301 </a:t>
            </a:r>
            <a:r>
              <a:rPr lang="en-US" sz="2000" kern="0" dirty="0">
                <a:cs typeface="Arial" panose="020B0604020202020204" pitchFamily="34" charset="0"/>
              </a:rPr>
              <a:t>on the remittance advice and no TPA denial letter has been received)</a:t>
            </a:r>
            <a:r>
              <a:rPr kumimoji="0" lang="en-US" sz="2000" b="0" i="0" u="none" strike="noStrike" kern="0" cap="none" spc="0" normalizeH="0" baseline="0" noProof="0" dirty="0">
                <a:ln>
                  <a:noFill/>
                </a:ln>
                <a:effectLst/>
                <a:uLnTx/>
                <a:uFillTx/>
                <a:cs typeface="Arial" panose="020B0604020202020204" pitchFamily="34" charset="0"/>
              </a:rPr>
              <a:t>, the provider can</a:t>
            </a:r>
            <a:r>
              <a:rPr kumimoji="0" lang="en-US" sz="2000" b="0" i="0" u="none" strike="noStrike" kern="0" cap="none" spc="0" normalizeH="0" noProof="0" dirty="0">
                <a:ln>
                  <a:noFill/>
                </a:ln>
                <a:effectLst/>
                <a:uLnTx/>
                <a:uFillTx/>
                <a:cs typeface="Arial" panose="020B0604020202020204" pitchFamily="34" charset="0"/>
              </a:rPr>
              <a:t> resubmit a</a:t>
            </a:r>
            <a:r>
              <a:rPr kumimoji="0" lang="en-US" sz="2000" b="0" i="0" u="none" strike="noStrike" kern="0" cap="none" spc="0" normalizeH="0" baseline="0" noProof="0" dirty="0">
                <a:ln>
                  <a:noFill/>
                </a:ln>
                <a:effectLst/>
                <a:uLnTx/>
                <a:uFillTx/>
                <a:cs typeface="Arial" panose="020B0604020202020204" pitchFamily="34" charset="0"/>
              </a:rPr>
              <a:t> </a:t>
            </a:r>
            <a:r>
              <a:rPr kumimoji="0" lang="en-US" sz="2000" b="0" u="none" strike="noStrike" kern="0" cap="none" spc="0" normalizeH="0" baseline="0" noProof="0" dirty="0">
                <a:ln>
                  <a:noFill/>
                </a:ln>
                <a:effectLst/>
                <a:uLnTx/>
                <a:uFillTx/>
                <a:cs typeface="Arial" panose="020B0604020202020204" pitchFamily="34" charset="0"/>
              </a:rPr>
              <a:t>corrected claim. The claim must be</a:t>
            </a:r>
            <a:r>
              <a:rPr kumimoji="0" lang="en-US" sz="2000" b="0" u="none" strike="noStrike" kern="0" cap="none" spc="0" normalizeH="0" noProof="0" dirty="0">
                <a:ln>
                  <a:noFill/>
                </a:ln>
                <a:effectLst/>
                <a:uLnTx/>
                <a:uFillTx/>
                <a:cs typeface="Arial" panose="020B0604020202020204" pitchFamily="34" charset="0"/>
              </a:rPr>
              <a:t> on an original red claim form and have all attachments required for the original claim. Enter the TCN of the original denied claim in the appropriate box for proof of timely filing.</a:t>
            </a:r>
            <a:r>
              <a:rPr lang="en-US" sz="2000" kern="0" dirty="0">
                <a:solidFill>
                  <a:srgbClr val="FF0000"/>
                </a:solidFill>
                <a:cs typeface="Arial" panose="020B0604020202020204" pitchFamily="34" charset="0"/>
              </a:rPr>
              <a:t>  </a:t>
            </a:r>
            <a:r>
              <a:rPr kumimoji="0" lang="en-US" sz="2000" b="0" i="0" u="none" strike="noStrike" kern="0" cap="none" spc="0" normalizeH="0" baseline="0" noProof="0" dirty="0">
                <a:ln>
                  <a:noFill/>
                </a:ln>
                <a:solidFill>
                  <a:srgbClr val="FF0000"/>
                </a:solidFill>
                <a:effectLst/>
                <a:uLnTx/>
                <a:uFillTx/>
                <a:cs typeface="Arial" panose="020B0604020202020204" pitchFamily="34" charset="0"/>
              </a:rPr>
              <a:t> </a:t>
            </a:r>
          </a:p>
          <a:p>
            <a:pPr defTabSz="457200">
              <a:spcBef>
                <a:spcPts val="600"/>
              </a:spcBef>
              <a:spcAft>
                <a:spcPts val="600"/>
              </a:spcAft>
              <a:defRPr/>
            </a:pPr>
            <a:endParaRPr lang="en-US" sz="2000" kern="0" dirty="0">
              <a:cs typeface="Arial" panose="020B0604020202020204" pitchFamily="34" charset="0"/>
            </a:endParaRPr>
          </a:p>
          <a:p>
            <a:pPr defTabSz="457200">
              <a:spcBef>
                <a:spcPts val="600"/>
              </a:spcBef>
              <a:spcAft>
                <a:spcPts val="600"/>
              </a:spcAft>
              <a:defRPr/>
            </a:pPr>
            <a:r>
              <a:rPr lang="en-US" sz="2000" kern="0" dirty="0">
                <a:cs typeface="Arial" panose="020B0604020202020204" pitchFamily="34" charset="0"/>
              </a:rPr>
              <a:t>Note: If a </a:t>
            </a:r>
            <a:r>
              <a:rPr lang="en-US" sz="2000" b="1" kern="0" dirty="0">
                <a:cs typeface="Arial" panose="020B0604020202020204" pitchFamily="34" charset="0"/>
              </a:rPr>
              <a:t>paid</a:t>
            </a:r>
            <a:r>
              <a:rPr lang="en-US" sz="2000" kern="0" dirty="0">
                <a:cs typeface="Arial" panose="020B0604020202020204" pitchFamily="34" charset="0"/>
              </a:rPr>
              <a:t> claim needs to be corrected, the claim must be submitted with an adjustment form. Do not submit an adjustment for a denied claim.</a:t>
            </a:r>
            <a:br>
              <a:rPr lang="en-US" sz="2000" kern="0" dirty="0">
                <a:cs typeface="Arial" panose="020B0604020202020204" pitchFamily="34" charset="0"/>
              </a:rPr>
            </a:br>
            <a:br>
              <a:rPr lang="en-US" sz="2000" kern="0" dirty="0">
                <a:cs typeface="Arial" panose="020B0604020202020204" pitchFamily="34" charset="0"/>
              </a:rPr>
            </a:br>
            <a:endParaRPr kumimoji="0" lang="en-US" sz="2000" b="0" i="0" u="none" strike="noStrike" kern="0" cap="none" spc="0" normalizeH="0" baseline="0" noProof="0" dirty="0">
              <a:ln>
                <a:noFill/>
              </a:ln>
              <a:effectLst/>
              <a:uLnTx/>
              <a:uFillTx/>
              <a:cs typeface="Arial" panose="020B0604020202020204" pitchFamily="34" charset="0"/>
            </a:endParaRPr>
          </a:p>
          <a:p>
            <a:pPr lvl="0" defTabSz="457200">
              <a:spcBef>
                <a:spcPts val="600"/>
              </a:spcBef>
              <a:spcAft>
                <a:spcPts val="600"/>
              </a:spcAft>
              <a:defRPr/>
            </a:pPr>
            <a:endParaRPr lang="en-US" sz="2000" dirty="0"/>
          </a:p>
          <a:p>
            <a:pPr lvl="0" defTabSz="457200">
              <a:spcBef>
                <a:spcPts val="600"/>
              </a:spcBef>
              <a:spcAft>
                <a:spcPts val="600"/>
              </a:spcAft>
              <a:defRPr/>
            </a:pPr>
            <a:endParaRPr lang="en-US" sz="2000" dirty="0"/>
          </a:p>
        </p:txBody>
      </p:sp>
    </p:spTree>
    <p:extLst>
      <p:ext uri="{BB962C8B-B14F-4D97-AF65-F5344CB8AC3E}">
        <p14:creationId xmlns:p14="http://schemas.microsoft.com/office/powerpoint/2010/main" val="171680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E998FDCF-64D3-456D-B6C6-70F338530E03}"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29</a:t>
            </a:fld>
            <a:endParaRPr lang="en-US" dirty="0"/>
          </a:p>
        </p:txBody>
      </p:sp>
      <p:sp>
        <p:nvSpPr>
          <p:cNvPr id="9" name="Rectangle 2"/>
          <p:cNvSpPr>
            <a:spLocks noGrp="1" noChangeArrowheads="1"/>
          </p:cNvSpPr>
          <p:nvPr>
            <p:ph type="title"/>
          </p:nvPr>
        </p:nvSpPr>
        <p:spPr>
          <a:xfrm>
            <a:off x="625475" y="1531917"/>
            <a:ext cx="12604750" cy="866794"/>
          </a:xfrm>
          <a:noFill/>
        </p:spPr>
        <p:txBody>
          <a:bodyPr/>
          <a:lstStyle/>
          <a:p>
            <a:r>
              <a:rPr lang="en-US" sz="3200" dirty="0"/>
              <a:t>EMSNC Claim Denials – Explanation of Benefits (EOB) Codes</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5" name="Rectangle 4"/>
          <p:cNvSpPr/>
          <p:nvPr/>
        </p:nvSpPr>
        <p:spPr>
          <a:xfrm>
            <a:off x="733425" y="2375862"/>
            <a:ext cx="7315200" cy="496996"/>
          </a:xfrm>
          <a:prstGeom prst="rect">
            <a:avLst/>
          </a:prstGeom>
        </p:spPr>
        <p:txBody>
          <a:bodyPr>
            <a:spAutoFit/>
          </a:bodyPr>
          <a:lstStyle/>
          <a:p>
            <a:pPr marL="0" marR="0" lvl="0" indent="0" defTabSz="457200" eaLnBrk="1" fontAlgn="auto" latinLnBrk="0" hangingPunct="1">
              <a:lnSpc>
                <a:spcPct val="150000"/>
              </a:lnSpc>
              <a:spcBef>
                <a:spcPts val="60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sp>
        <p:nvSpPr>
          <p:cNvPr id="6" name="Rectangle 5"/>
          <p:cNvSpPr/>
          <p:nvPr/>
        </p:nvSpPr>
        <p:spPr>
          <a:xfrm>
            <a:off x="800099" y="2398711"/>
            <a:ext cx="12602001" cy="5324535"/>
          </a:xfrm>
          <a:prstGeom prst="rect">
            <a:avLst/>
          </a:prstGeom>
        </p:spPr>
        <p:txBody>
          <a:bodyPr wrap="square">
            <a:spAutoFit/>
          </a:bodyPr>
          <a:lstStyle/>
          <a:p>
            <a:pPr lvl="0" defTabSz="457200">
              <a:lnSpc>
                <a:spcPct val="150000"/>
              </a:lnSpc>
              <a:spcBef>
                <a:spcPts val="600"/>
              </a:spcBef>
              <a:spcAft>
                <a:spcPts val="600"/>
              </a:spcAft>
              <a:defRPr/>
            </a:pPr>
            <a:r>
              <a:rPr lang="en-US" sz="2000" kern="0" dirty="0">
                <a:cs typeface="Arial" panose="020B0604020202020204" pitchFamily="34" charset="0"/>
              </a:rPr>
              <a:t>Current EMSNC EOB denial other than 1301, Denial of payment:</a:t>
            </a:r>
          </a:p>
          <a:p>
            <a:pPr marL="342900" indent="-342900" defTabSz="457200">
              <a:lnSpc>
                <a:spcPct val="150000"/>
              </a:lnSpc>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0222 – Client name or date of birth does not match file   </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1303 – Outpatient claim denied for invalid provider type or lacks emergency room rev code</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1304 – Claim denied for medical notes required and not attached</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1305 – Physician, Lab, or Transportation claim denied for no paid hospital claim overlapping dates of service </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1306 – Physician claim denied for invalid place of service code</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1307 – The claim denied because the place of service does not justify payment</a:t>
            </a:r>
          </a:p>
          <a:p>
            <a:pPr marL="342900" lvl="0" indent="-342900" defTabSz="457200">
              <a:spcBef>
                <a:spcPts val="600"/>
              </a:spcBef>
              <a:spcAft>
                <a:spcPts val="600"/>
              </a:spcAft>
              <a:buFont typeface="Arial" panose="020B0604020202020204" pitchFamily="34" charset="0"/>
              <a:buChar char="•"/>
              <a:defRPr/>
            </a:pPr>
            <a:r>
              <a:rPr lang="en-US" sz="2000" kern="0" dirty="0">
                <a:solidFill>
                  <a:srgbClr val="000000"/>
                </a:solidFill>
                <a:cs typeface="Arial" panose="020B0604020202020204" pitchFamily="34" charset="0"/>
              </a:rPr>
              <a:t>EOB Code 1308 – Transportation claim denied for invalid place of service or modifier code</a:t>
            </a:r>
          </a:p>
          <a:p>
            <a:pPr lvl="0" defTabSz="457200">
              <a:spcBef>
                <a:spcPts val="600"/>
              </a:spcBef>
              <a:spcAft>
                <a:spcPts val="600"/>
              </a:spcAft>
              <a:defRPr/>
            </a:pPr>
            <a:endParaRPr lang="en-US" sz="2000" kern="0" dirty="0">
              <a:solidFill>
                <a:srgbClr val="000000"/>
              </a:solidFill>
              <a:cs typeface="Arial" panose="020B0604020202020204" pitchFamily="34" charset="0"/>
            </a:endParaRPr>
          </a:p>
          <a:p>
            <a:pPr lvl="0" defTabSz="457200">
              <a:lnSpc>
                <a:spcPct val="150000"/>
              </a:lnSpc>
              <a:spcBef>
                <a:spcPts val="600"/>
              </a:spcBef>
              <a:spcAft>
                <a:spcPts val="600"/>
              </a:spcAft>
              <a:defRPr/>
            </a:pPr>
            <a:endParaRPr lang="en-US" sz="2000" kern="0" dirty="0">
              <a:solidFill>
                <a:srgbClr val="000000"/>
              </a:solidFill>
              <a:cs typeface="Arial" panose="020B0604020202020204" pitchFamily="34" charset="0"/>
            </a:endParaRPr>
          </a:p>
        </p:txBody>
      </p:sp>
    </p:spTree>
    <p:extLst>
      <p:ext uri="{BB962C8B-B14F-4D97-AF65-F5344CB8AC3E}">
        <p14:creationId xmlns:p14="http://schemas.microsoft.com/office/powerpoint/2010/main" val="78076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61B69A8C-BBF9-407D-9321-F0752A9378BE}" type="datetime1">
              <a:rPr lang="en-US" smtClean="0"/>
              <a:t>8/20/2024</a:t>
            </a:fld>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a:t>
            </a:fld>
            <a:endParaRPr lang="en-US" dirty="0"/>
          </a:p>
        </p:txBody>
      </p:sp>
      <p:sp>
        <p:nvSpPr>
          <p:cNvPr id="9" name="Rectangle 2"/>
          <p:cNvSpPr>
            <a:spLocks noGrp="1" noChangeArrowheads="1"/>
          </p:cNvSpPr>
          <p:nvPr>
            <p:ph type="title"/>
          </p:nvPr>
        </p:nvSpPr>
        <p:spPr>
          <a:xfrm>
            <a:off x="550306" y="1425039"/>
            <a:ext cx="6899275" cy="736270"/>
          </a:xfrm>
          <a:noFill/>
        </p:spPr>
        <p:txBody>
          <a:bodyPr/>
          <a:lstStyle/>
          <a:p>
            <a:r>
              <a:rPr lang="en-US" sz="3200" dirty="0"/>
              <a:t>Objectives</a:t>
            </a:r>
          </a:p>
        </p:txBody>
      </p:sp>
      <p:sp>
        <p:nvSpPr>
          <p:cNvPr id="10" name="Rectangle 3"/>
          <p:cNvSpPr txBox="1">
            <a:spLocks noChangeArrowheads="1"/>
          </p:cNvSpPr>
          <p:nvPr/>
        </p:nvSpPr>
        <p:spPr bwMode="auto">
          <a:xfrm>
            <a:off x="477520" y="2438400"/>
            <a:ext cx="7620000" cy="4946052"/>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defTabSz="914400" fontAlgn="base">
              <a:spcBef>
                <a:spcPts val="600"/>
              </a:spcBef>
              <a:spcAft>
                <a:spcPts val="600"/>
              </a:spcAft>
              <a:defRPr/>
            </a:pPr>
            <a:r>
              <a:rPr lang="en-US" sz="2000" kern="0" dirty="0"/>
              <a:t>We will review the following:</a:t>
            </a:r>
          </a:p>
          <a:p>
            <a:pPr marL="342900" indent="-342900" defTabSz="914400" fontAlgn="base">
              <a:spcBef>
                <a:spcPts val="600"/>
              </a:spcBef>
              <a:spcAft>
                <a:spcPts val="600"/>
              </a:spcAft>
              <a:buFont typeface="Arial" panose="020B0604020202020204" pitchFamily="34" charset="0"/>
              <a:buChar char="•"/>
              <a:defRPr/>
            </a:pPr>
            <a:r>
              <a:rPr lang="en-US" sz="2000" kern="0" dirty="0"/>
              <a:t>Overview of EMSNC- Category of Eligibility (COE) 085</a:t>
            </a:r>
          </a:p>
          <a:p>
            <a:pPr marL="342900" indent="-342900" defTabSz="914400" fontAlgn="base">
              <a:spcBef>
                <a:spcPts val="600"/>
              </a:spcBef>
              <a:spcAft>
                <a:spcPts val="600"/>
              </a:spcAft>
              <a:buFont typeface="Arial" panose="020B0604020202020204" pitchFamily="34" charset="0"/>
              <a:buChar char="•"/>
              <a:defRPr/>
            </a:pPr>
            <a:r>
              <a:rPr lang="en-US" sz="2000" kern="0" dirty="0"/>
              <a:t>EMSNC Definition and Covered Services</a:t>
            </a:r>
          </a:p>
          <a:p>
            <a:pPr marL="342900" indent="-342900" defTabSz="914400" fontAlgn="base">
              <a:spcBef>
                <a:spcPts val="600"/>
              </a:spcBef>
              <a:spcAft>
                <a:spcPts val="600"/>
              </a:spcAft>
              <a:buFont typeface="Arial" panose="020B0604020202020204" pitchFamily="34" charset="0"/>
              <a:buChar char="•"/>
              <a:defRPr/>
            </a:pPr>
            <a:r>
              <a:rPr lang="en-US" sz="2000" kern="0" dirty="0"/>
              <a:t>EMSNC Application Process</a:t>
            </a:r>
          </a:p>
          <a:p>
            <a:pPr marL="148578" lvl="1" indent="-342900">
              <a:spcBef>
                <a:spcPts val="600"/>
              </a:spcBef>
              <a:spcAft>
                <a:spcPts val="600"/>
              </a:spcAft>
              <a:buSzPct val="75000"/>
              <a:buFont typeface="Wingdings" pitchFamily="2" charset="2"/>
              <a:buChar char="§"/>
              <a:defRPr/>
            </a:pPr>
            <a:r>
              <a:rPr lang="en-US" sz="2000" kern="0" dirty="0"/>
              <a:t>EMSNC Claim Submissions</a:t>
            </a:r>
          </a:p>
          <a:p>
            <a:pPr marL="148578" lvl="1" indent="-342900">
              <a:spcBef>
                <a:spcPts val="600"/>
              </a:spcBef>
              <a:spcAft>
                <a:spcPts val="600"/>
              </a:spcAft>
              <a:buSzPct val="75000"/>
              <a:buFont typeface="Wingdings" pitchFamily="2" charset="2"/>
              <a:buChar char="§"/>
              <a:defRPr/>
            </a:pPr>
            <a:r>
              <a:rPr lang="en-US" sz="2000" kern="0" dirty="0"/>
              <a:t>Eligibility Verification via NM Web Portal </a:t>
            </a:r>
          </a:p>
          <a:p>
            <a:pPr marL="148578" lvl="1" indent="-342900">
              <a:spcBef>
                <a:spcPts val="600"/>
              </a:spcBef>
              <a:spcAft>
                <a:spcPts val="600"/>
              </a:spcAft>
              <a:buSzPct val="75000"/>
              <a:buFont typeface="Wingdings" pitchFamily="2" charset="2"/>
              <a:buChar char="§"/>
              <a:defRPr/>
            </a:pPr>
            <a:r>
              <a:rPr lang="en-US" sz="2000" kern="0" dirty="0"/>
              <a:t>EMSNC Determinations</a:t>
            </a:r>
          </a:p>
          <a:p>
            <a:pPr marL="148578" lvl="1" indent="-342900">
              <a:spcBef>
                <a:spcPts val="600"/>
              </a:spcBef>
              <a:spcAft>
                <a:spcPts val="600"/>
              </a:spcAft>
              <a:buSzPct val="75000"/>
              <a:buFont typeface="Wingdings" pitchFamily="2" charset="2"/>
              <a:buChar char="§"/>
              <a:defRPr/>
            </a:pPr>
            <a:r>
              <a:rPr lang="en-US" sz="2000" kern="0" dirty="0"/>
              <a:t>EMSNC FAQs</a:t>
            </a:r>
          </a:p>
          <a:p>
            <a:pPr marL="148578" lvl="1" indent="-342900">
              <a:spcBef>
                <a:spcPts val="600"/>
              </a:spcBef>
              <a:spcAft>
                <a:spcPts val="600"/>
              </a:spcAft>
              <a:buSzPct val="75000"/>
              <a:buFont typeface="Wingdings" pitchFamily="2" charset="2"/>
              <a:buChar char="§"/>
              <a:defRPr/>
            </a:pPr>
            <a:r>
              <a:rPr lang="en-US" sz="2000" kern="0" dirty="0"/>
              <a:t>EMSNC Reminders, Tips, and Resources</a:t>
            </a:r>
          </a:p>
          <a:p>
            <a:pPr marL="1588" lvl="1">
              <a:lnSpc>
                <a:spcPct val="90000"/>
              </a:lnSpc>
              <a:spcBef>
                <a:spcPct val="30000"/>
              </a:spcBef>
              <a:buSzPct val="75000"/>
              <a:defRPr/>
            </a:pPr>
            <a:endParaRPr kumimoji="0" lang="en-US" sz="2000" b="0" i="0" u="none" strike="noStrike" kern="0" cap="none" spc="0" normalizeH="0" baseline="0" noProof="0" dirty="0">
              <a:ln>
                <a:noFill/>
              </a:ln>
              <a:solidFill>
                <a:schemeClr val="tx1"/>
              </a:solidFill>
              <a:effectLst/>
              <a:uLnTx/>
              <a:uFillTx/>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A38DB7FE-AAE4-4C15-9529-CCA51DC4CF4B}"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30</a:t>
            </a:fld>
            <a:endParaRPr lang="en-US" dirty="0"/>
          </a:p>
        </p:txBody>
      </p:sp>
      <p:sp>
        <p:nvSpPr>
          <p:cNvPr id="9" name="Rectangle 2"/>
          <p:cNvSpPr>
            <a:spLocks noGrp="1" noChangeArrowheads="1"/>
          </p:cNvSpPr>
          <p:nvPr>
            <p:ph type="title"/>
          </p:nvPr>
        </p:nvSpPr>
        <p:spPr>
          <a:xfrm>
            <a:off x="625475" y="1497330"/>
            <a:ext cx="12604750" cy="901381"/>
          </a:xfrm>
          <a:noFill/>
        </p:spPr>
        <p:txBody>
          <a:bodyPr/>
          <a:lstStyle/>
          <a:p>
            <a:r>
              <a:rPr lang="en-US" sz="3200" dirty="0"/>
              <a:t>EMSNC Claim Denials – Resubmissions to Conduent </a:t>
            </a:r>
            <a:r>
              <a:rPr lang="en-US" sz="3200" i="1" dirty="0"/>
              <a:t>Continued</a:t>
            </a:r>
            <a:endParaRPr lang="en-US" i="1"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5" name="Rectangle 4"/>
          <p:cNvSpPr/>
          <p:nvPr/>
        </p:nvSpPr>
        <p:spPr>
          <a:xfrm>
            <a:off x="625475" y="2253032"/>
            <a:ext cx="12221845" cy="1015663"/>
          </a:xfrm>
          <a:prstGeom prst="rect">
            <a:avLst/>
          </a:prstGeom>
        </p:spPr>
        <p:txBody>
          <a:bodyPr wrap="square">
            <a:spAutoFit/>
          </a:bodyPr>
          <a:lstStyle/>
          <a:p>
            <a:pPr lvl="0" defTabSz="457200">
              <a:lnSpc>
                <a:spcPct val="150000"/>
              </a:lnSpc>
              <a:spcBef>
                <a:spcPts val="600"/>
              </a:spcBef>
              <a:spcAft>
                <a:spcPts val="600"/>
              </a:spcAft>
            </a:pPr>
            <a:r>
              <a:rPr lang="en-US" sz="2000" b="1" dirty="0">
                <a:solidFill>
                  <a:srgbClr val="000000"/>
                </a:solidFill>
              </a:rPr>
              <a:t>CMS 1500 </a:t>
            </a:r>
            <a:r>
              <a:rPr lang="en-US" sz="2000" dirty="0">
                <a:solidFill>
                  <a:srgbClr val="000000"/>
                </a:solidFill>
              </a:rPr>
              <a:t>(Physician, Laboratory, and Transportation claims) - Indicate the initial denied TCN within the timely filing period in the “Original Reference No.” </a:t>
            </a:r>
            <a:r>
              <a:rPr lang="en-US" sz="2000" b="1" dirty="0">
                <a:solidFill>
                  <a:srgbClr val="000000"/>
                </a:solidFill>
              </a:rPr>
              <a:t>box</a:t>
            </a:r>
            <a:r>
              <a:rPr lang="en-US" sz="2000" dirty="0">
                <a:solidFill>
                  <a:srgbClr val="000000"/>
                </a:solidFill>
              </a:rPr>
              <a:t> </a:t>
            </a:r>
            <a:r>
              <a:rPr lang="en-US" sz="2000" b="1" dirty="0">
                <a:solidFill>
                  <a:srgbClr val="000000"/>
                </a:solidFill>
              </a:rPr>
              <a:t>22</a:t>
            </a:r>
            <a:r>
              <a:rPr lang="en-US" sz="2000" dirty="0">
                <a:solidFill>
                  <a:srgbClr val="000000"/>
                </a:solidFill>
              </a:rPr>
              <a:t>. Leave the “Resubmission Code” field blank.</a:t>
            </a:r>
            <a:endParaRPr kumimoji="0" lang="en-US" sz="2000" b="0" i="0" u="none" strike="noStrike" kern="0" cap="none" spc="0" normalizeH="0" baseline="0" noProof="0" dirty="0">
              <a:ln>
                <a:noFill/>
              </a:ln>
              <a:solidFill>
                <a:srgbClr val="000000"/>
              </a:solidFill>
              <a:effectLst/>
              <a:uLnTx/>
              <a:uFillTx/>
            </a:endParaRPr>
          </a:p>
        </p:txBody>
      </p:sp>
      <p:sp>
        <p:nvSpPr>
          <p:cNvPr id="13" name="Oval 12"/>
          <p:cNvSpPr/>
          <p:nvPr/>
        </p:nvSpPr>
        <p:spPr bwMode="auto">
          <a:xfrm>
            <a:off x="4088219" y="6062662"/>
            <a:ext cx="2590800" cy="576263"/>
          </a:xfrm>
          <a:prstGeom prst="ellipse">
            <a:avLst/>
          </a:prstGeom>
          <a:noFill/>
          <a:ln w="22225" cap="flat" cmpd="sng" algn="ctr">
            <a:solidFill>
              <a:srgbClr val="34BCB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pic>
        <p:nvPicPr>
          <p:cNvPr id="15" name="Picture 14"/>
          <p:cNvPicPr/>
          <p:nvPr/>
        </p:nvPicPr>
        <p:blipFill>
          <a:blip r:embed="rId3"/>
          <a:stretch>
            <a:fillRect/>
          </a:stretch>
        </p:blipFill>
        <p:spPr>
          <a:xfrm>
            <a:off x="1862715" y="3349229"/>
            <a:ext cx="9433824" cy="4520821"/>
          </a:xfrm>
          <a:prstGeom prst="rect">
            <a:avLst/>
          </a:prstGeom>
        </p:spPr>
      </p:pic>
      <p:sp>
        <p:nvSpPr>
          <p:cNvPr id="16" name="Oval 15"/>
          <p:cNvSpPr/>
          <p:nvPr/>
        </p:nvSpPr>
        <p:spPr>
          <a:xfrm>
            <a:off x="8651594" y="4112483"/>
            <a:ext cx="2743200" cy="457200"/>
          </a:xfrm>
          <a:prstGeom prst="ellipse">
            <a:avLst/>
          </a:prstGeom>
          <a:noFill/>
          <a:ln w="22225" cap="flat" cmpd="sng" algn="ctr">
            <a:solidFill>
              <a:srgbClr val="34BCBA"/>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907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6D291507-F81E-4A5A-9236-71A801B267DB}"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31</a:t>
            </a:fld>
            <a:endParaRPr lang="en-US" dirty="0"/>
          </a:p>
        </p:txBody>
      </p:sp>
      <p:sp>
        <p:nvSpPr>
          <p:cNvPr id="9" name="Rectangle 2"/>
          <p:cNvSpPr>
            <a:spLocks noGrp="1" noChangeArrowheads="1"/>
          </p:cNvSpPr>
          <p:nvPr>
            <p:ph type="title"/>
          </p:nvPr>
        </p:nvSpPr>
        <p:spPr>
          <a:xfrm>
            <a:off x="625475" y="1519707"/>
            <a:ext cx="12604750" cy="879004"/>
          </a:xfrm>
          <a:noFill/>
        </p:spPr>
        <p:txBody>
          <a:bodyPr/>
          <a:lstStyle/>
          <a:p>
            <a:r>
              <a:rPr lang="en-US" sz="3200" dirty="0"/>
              <a:t>EMSNC Claim Denials - Resubmissions to Conduent </a:t>
            </a:r>
            <a:r>
              <a:rPr lang="en-US" sz="3200" i="1" dirty="0"/>
              <a:t>Continued</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p:nvSpPr>
        <p:spPr>
          <a:xfrm>
            <a:off x="625474" y="2375862"/>
            <a:ext cx="13341985" cy="1015663"/>
          </a:xfrm>
          <a:prstGeom prst="rect">
            <a:avLst/>
          </a:prstGeom>
        </p:spPr>
        <p:txBody>
          <a:bodyPr wrap="square">
            <a:spAutoFit/>
          </a:bodyPr>
          <a:lstStyle/>
          <a:p>
            <a:pPr>
              <a:spcBef>
                <a:spcPts val="600"/>
              </a:spcBef>
              <a:spcAft>
                <a:spcPts val="600"/>
              </a:spcAft>
            </a:pPr>
            <a:r>
              <a:rPr lang="en-US" sz="2000" b="1" dirty="0"/>
              <a:t>UB 04 </a:t>
            </a:r>
            <a:r>
              <a:rPr lang="en-US" sz="2000" dirty="0"/>
              <a:t>(Inpatient and Outpatient) - Indicate the initial denied TCN within the timely filing period in </a:t>
            </a:r>
            <a:r>
              <a:rPr lang="en-US" sz="2000" b="1" dirty="0"/>
              <a:t>box 64 </a:t>
            </a:r>
            <a:r>
              <a:rPr lang="en-US" sz="2000" dirty="0"/>
              <a:t>on the form. </a:t>
            </a:r>
          </a:p>
          <a:p>
            <a:pPr marL="0" marR="0" lvl="0" indent="0" defTabSz="457200" eaLnBrk="1" fontAlgn="auto" latinLnBrk="0" hangingPunct="1">
              <a:lnSpc>
                <a:spcPct val="150000"/>
              </a:lnSpc>
              <a:spcBef>
                <a:spcPts val="600"/>
              </a:spcBef>
              <a:spcAft>
                <a:spcPts val="600"/>
              </a:spcAft>
              <a:buClrTx/>
              <a:buSzTx/>
              <a:buFontTx/>
              <a:buNone/>
              <a:tabLst/>
              <a:defRPr/>
            </a:pPr>
            <a:endParaRPr kumimoji="0" lang="en-US" sz="2000" b="0" i="0" u="none" strike="noStrike" kern="0" cap="none" spc="0" normalizeH="0" baseline="0" noProof="0" dirty="0">
              <a:ln>
                <a:noFill/>
              </a:ln>
              <a:solidFill>
                <a:srgbClr val="000000"/>
              </a:solidFill>
              <a:effectLst/>
              <a:uLnTx/>
              <a:uFillTx/>
            </a:endParaRPr>
          </a:p>
        </p:txBody>
      </p:sp>
      <p:pic>
        <p:nvPicPr>
          <p:cNvPr id="12" name="Picture 2"/>
          <p:cNvPicPr>
            <a:picLocks noChangeAspect="1" noChangeArrowheads="1"/>
          </p:cNvPicPr>
          <p:nvPr/>
        </p:nvPicPr>
        <p:blipFill>
          <a:blip r:embed="rId3" cstate="print"/>
          <a:srcRect/>
          <a:stretch>
            <a:fillRect/>
          </a:stretch>
        </p:blipFill>
        <p:spPr bwMode="auto">
          <a:xfrm>
            <a:off x="811615" y="2841415"/>
            <a:ext cx="12547198" cy="4913172"/>
          </a:xfrm>
          <a:prstGeom prst="rect">
            <a:avLst/>
          </a:prstGeom>
          <a:noFill/>
          <a:ln w="15875">
            <a:solidFill>
              <a:srgbClr val="6DAF3D"/>
            </a:solidFill>
            <a:miter lim="800000"/>
            <a:headEnd/>
            <a:tailEnd/>
          </a:ln>
        </p:spPr>
      </p:pic>
      <p:sp>
        <p:nvSpPr>
          <p:cNvPr id="13" name="Oval 12"/>
          <p:cNvSpPr/>
          <p:nvPr/>
        </p:nvSpPr>
        <p:spPr bwMode="auto">
          <a:xfrm>
            <a:off x="5240543" y="5710573"/>
            <a:ext cx="3606574" cy="576263"/>
          </a:xfrm>
          <a:prstGeom prst="ellipse">
            <a:avLst/>
          </a:prstGeom>
          <a:noFill/>
          <a:ln w="22225" cap="flat" cmpd="sng" algn="ctr">
            <a:solidFill>
              <a:srgbClr val="34BCBA"/>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endParaRPr>
          </a:p>
        </p:txBody>
      </p:sp>
      <p:sp>
        <p:nvSpPr>
          <p:cNvPr id="15" name="Text Box 20"/>
          <p:cNvSpPr txBox="1">
            <a:spLocks noChangeArrowheads="1"/>
          </p:cNvSpPr>
          <p:nvPr/>
        </p:nvSpPr>
        <p:spPr bwMode="auto">
          <a:xfrm>
            <a:off x="1045946" y="4405992"/>
            <a:ext cx="558800" cy="274638"/>
          </a:xfrm>
          <a:prstGeom prst="rect">
            <a:avLst/>
          </a:prstGeom>
          <a:noFill/>
          <a:ln w="38100">
            <a:noFill/>
            <a:miter lim="800000"/>
            <a:headEnd/>
            <a:tailEnd/>
          </a:ln>
        </p:spPr>
        <p:txBody>
          <a:bodyPr wrap="none">
            <a:spAutoFit/>
          </a:bodyPr>
          <a:lstStyle/>
          <a:p>
            <a:pPr defTabSz="914400" fontAlgn="base">
              <a:spcBef>
                <a:spcPct val="0"/>
              </a:spcBef>
              <a:spcAft>
                <a:spcPct val="0"/>
              </a:spcAft>
            </a:pPr>
            <a:r>
              <a:rPr lang="en-US" sz="1200" b="1" dirty="0">
                <a:solidFill>
                  <a:srgbClr val="000000"/>
                </a:solidFill>
                <a:latin typeface="Comic Sans MS" pitchFamily="66" charset="0"/>
              </a:rPr>
              <a:t>0001</a:t>
            </a:r>
          </a:p>
        </p:txBody>
      </p:sp>
      <p:sp>
        <p:nvSpPr>
          <p:cNvPr id="16" name="Text Box 7"/>
          <p:cNvSpPr txBox="1">
            <a:spLocks noChangeArrowheads="1"/>
          </p:cNvSpPr>
          <p:nvPr/>
        </p:nvSpPr>
        <p:spPr bwMode="auto">
          <a:xfrm>
            <a:off x="2366169" y="4406238"/>
            <a:ext cx="277813"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1</a:t>
            </a:r>
          </a:p>
        </p:txBody>
      </p:sp>
      <p:sp>
        <p:nvSpPr>
          <p:cNvPr id="17" name="Text Box 8"/>
          <p:cNvSpPr txBox="1">
            <a:spLocks noChangeArrowheads="1"/>
          </p:cNvSpPr>
          <p:nvPr/>
        </p:nvSpPr>
        <p:spPr bwMode="auto">
          <a:xfrm>
            <a:off x="3214024" y="4418113"/>
            <a:ext cx="277812"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1</a:t>
            </a:r>
          </a:p>
        </p:txBody>
      </p:sp>
      <p:sp>
        <p:nvSpPr>
          <p:cNvPr id="18" name="Text Box 14"/>
          <p:cNvSpPr txBox="1">
            <a:spLocks noChangeArrowheads="1"/>
          </p:cNvSpPr>
          <p:nvPr/>
        </p:nvSpPr>
        <p:spPr bwMode="auto">
          <a:xfrm>
            <a:off x="7614827" y="4405992"/>
            <a:ext cx="746125"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082807</a:t>
            </a:r>
          </a:p>
        </p:txBody>
      </p:sp>
      <p:sp>
        <p:nvSpPr>
          <p:cNvPr id="19" name="Text Box 19"/>
          <p:cNvSpPr txBox="1">
            <a:spLocks noChangeArrowheads="1"/>
          </p:cNvSpPr>
          <p:nvPr/>
        </p:nvSpPr>
        <p:spPr bwMode="auto">
          <a:xfrm>
            <a:off x="10431980" y="4405992"/>
            <a:ext cx="968375" cy="274638"/>
          </a:xfrm>
          <a:prstGeom prst="rect">
            <a:avLst/>
          </a:prstGeom>
          <a:noFill/>
          <a:ln w="38100">
            <a:noFill/>
            <a:miter lim="800000"/>
            <a:headEnd/>
            <a:tailEnd/>
          </a:ln>
        </p:spPr>
        <p:txBody>
          <a:bodyPr>
            <a:spAutoFit/>
          </a:bodyPr>
          <a:lstStyle/>
          <a:p>
            <a:pPr defTabSz="914400" fontAlgn="base">
              <a:spcBef>
                <a:spcPct val="0"/>
              </a:spcBef>
              <a:spcAft>
                <a:spcPct val="0"/>
              </a:spcAft>
            </a:pPr>
            <a:r>
              <a:rPr lang="en-US" sz="1200" b="1" dirty="0">
                <a:solidFill>
                  <a:srgbClr val="000000"/>
                </a:solidFill>
                <a:latin typeface="Comic Sans MS" pitchFamily="66" charset="0"/>
              </a:rPr>
              <a:t>8,100 00</a:t>
            </a:r>
          </a:p>
        </p:txBody>
      </p:sp>
      <p:sp>
        <p:nvSpPr>
          <p:cNvPr id="20" name="Text Box 5"/>
          <p:cNvSpPr txBox="1">
            <a:spLocks noChangeArrowheads="1"/>
          </p:cNvSpPr>
          <p:nvPr/>
        </p:nvSpPr>
        <p:spPr bwMode="auto">
          <a:xfrm>
            <a:off x="1224076" y="4699306"/>
            <a:ext cx="1003300" cy="274638"/>
          </a:xfrm>
          <a:prstGeom prst="rect">
            <a:avLst/>
          </a:prstGeom>
          <a:noFill/>
          <a:ln w="38100">
            <a:noFill/>
            <a:miter lim="800000"/>
            <a:headEnd/>
            <a:tailEnd/>
          </a:ln>
        </p:spPr>
        <p:txBody>
          <a:bodyPr wrap="none">
            <a:spAutoFit/>
          </a:bodyPr>
          <a:lstStyle/>
          <a:p>
            <a:pPr defTabSz="914400" fontAlgn="base">
              <a:spcBef>
                <a:spcPct val="0"/>
              </a:spcBef>
              <a:spcAft>
                <a:spcPct val="0"/>
              </a:spcAft>
            </a:pPr>
            <a:r>
              <a:rPr lang="en-US" sz="1200" b="1" dirty="0">
                <a:solidFill>
                  <a:srgbClr val="000000"/>
                </a:solidFill>
                <a:latin typeface="Comic Sans MS" pitchFamily="66" charset="0"/>
              </a:rPr>
              <a:t>MEDICAID</a:t>
            </a:r>
          </a:p>
        </p:txBody>
      </p:sp>
      <p:sp>
        <p:nvSpPr>
          <p:cNvPr id="21" name="Text Box 6"/>
          <p:cNvSpPr txBox="1">
            <a:spLocks noChangeArrowheads="1"/>
          </p:cNvSpPr>
          <p:nvPr/>
        </p:nvSpPr>
        <p:spPr bwMode="auto">
          <a:xfrm>
            <a:off x="5847959" y="5225389"/>
            <a:ext cx="1027113" cy="274637"/>
          </a:xfrm>
          <a:prstGeom prst="rect">
            <a:avLst/>
          </a:prstGeom>
          <a:noFill/>
          <a:ln w="38100">
            <a:noFill/>
            <a:miter lim="800000"/>
            <a:headEnd/>
            <a:tailEnd/>
          </a:ln>
        </p:spPr>
        <p:txBody>
          <a:bodyPr wrap="none">
            <a:spAutoFit/>
          </a:bodyPr>
          <a:lstStyle/>
          <a:p>
            <a:pPr defTabSz="914400" fontAlgn="base">
              <a:spcBef>
                <a:spcPct val="0"/>
              </a:spcBef>
              <a:spcAft>
                <a:spcPct val="0"/>
              </a:spcAft>
            </a:pPr>
            <a:r>
              <a:rPr lang="en-US" sz="1200" b="1" dirty="0">
                <a:solidFill>
                  <a:srgbClr val="000000"/>
                </a:solidFill>
                <a:latin typeface="Comic Sans MS" pitchFamily="66" charset="0"/>
              </a:rPr>
              <a:t>123456789</a:t>
            </a:r>
          </a:p>
        </p:txBody>
      </p:sp>
      <p:sp>
        <p:nvSpPr>
          <p:cNvPr id="22" name="Text Box 3"/>
          <p:cNvSpPr txBox="1">
            <a:spLocks noChangeArrowheads="1"/>
          </p:cNvSpPr>
          <p:nvPr/>
        </p:nvSpPr>
        <p:spPr bwMode="auto">
          <a:xfrm>
            <a:off x="11217687" y="4561988"/>
            <a:ext cx="1120775" cy="274637"/>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1234567890</a:t>
            </a:r>
          </a:p>
        </p:txBody>
      </p:sp>
      <p:sp>
        <p:nvSpPr>
          <p:cNvPr id="24" name="Text Box 8"/>
          <p:cNvSpPr txBox="1">
            <a:spLocks noChangeArrowheads="1"/>
          </p:cNvSpPr>
          <p:nvPr/>
        </p:nvSpPr>
        <p:spPr bwMode="auto">
          <a:xfrm>
            <a:off x="4789102" y="7142488"/>
            <a:ext cx="377026" cy="276999"/>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B3</a:t>
            </a:r>
          </a:p>
        </p:txBody>
      </p:sp>
      <p:sp>
        <p:nvSpPr>
          <p:cNvPr id="25" name="Text Box 17"/>
          <p:cNvSpPr txBox="1">
            <a:spLocks noChangeArrowheads="1"/>
          </p:cNvSpPr>
          <p:nvPr/>
        </p:nvSpPr>
        <p:spPr bwMode="auto">
          <a:xfrm>
            <a:off x="5166128" y="7142488"/>
            <a:ext cx="1195388"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b="1" dirty="0">
                <a:solidFill>
                  <a:srgbClr val="000000"/>
                </a:solidFill>
                <a:latin typeface="Comic Sans MS" pitchFamily="66" charset="0"/>
              </a:rPr>
              <a:t>332S00000X</a:t>
            </a:r>
            <a:r>
              <a:rPr lang="en-US" sz="1200" dirty="0">
                <a:solidFill>
                  <a:srgbClr val="000000"/>
                </a:solidFill>
                <a:latin typeface="Comic Sans MS" pitchFamily="66" charset="0"/>
              </a:rPr>
              <a:t> </a:t>
            </a:r>
          </a:p>
        </p:txBody>
      </p:sp>
      <p:sp>
        <p:nvSpPr>
          <p:cNvPr id="3" name="Footer Placeholder 2"/>
          <p:cNvSpPr>
            <a:spLocks noGrp="1"/>
          </p:cNvSpPr>
          <p:nvPr>
            <p:ph type="ftr" sz="quarter" idx="11"/>
          </p:nvPr>
        </p:nvSpPr>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66277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486EB201-965B-4CF9-B1C4-98B036561C0F}"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32</a:t>
            </a:fld>
            <a:endParaRPr lang="en-US" dirty="0"/>
          </a:p>
        </p:txBody>
      </p:sp>
      <p:sp>
        <p:nvSpPr>
          <p:cNvPr id="9" name="Rectangle 2"/>
          <p:cNvSpPr>
            <a:spLocks noGrp="1" noChangeArrowheads="1"/>
          </p:cNvSpPr>
          <p:nvPr>
            <p:ph type="title"/>
          </p:nvPr>
        </p:nvSpPr>
        <p:spPr>
          <a:xfrm>
            <a:off x="625475" y="1520042"/>
            <a:ext cx="12604750" cy="878669"/>
          </a:xfrm>
          <a:noFill/>
        </p:spPr>
        <p:txBody>
          <a:bodyPr/>
          <a:lstStyle/>
          <a:p>
            <a:r>
              <a:rPr lang="en-US" sz="3200" dirty="0">
                <a:solidFill>
                  <a:srgbClr val="000000"/>
                </a:solidFill>
              </a:rPr>
              <a:t>EMSNC Claim Adjustments</a:t>
            </a:r>
            <a:endParaRPr lang="en-US" dirty="0"/>
          </a:p>
        </p:txBody>
      </p:sp>
      <p:sp>
        <p:nvSpPr>
          <p:cNvPr id="10" name="Rectangle 3"/>
          <p:cNvSpPr txBox="1">
            <a:spLocks noChangeArrowheads="1"/>
          </p:cNvSpPr>
          <p:nvPr/>
        </p:nvSpPr>
        <p:spPr bwMode="auto">
          <a:xfrm>
            <a:off x="687070" y="2320605"/>
            <a:ext cx="1319518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defTabSz="457200">
              <a:spcBef>
                <a:spcPts val="600"/>
              </a:spcBef>
              <a:spcAft>
                <a:spcPts val="600"/>
              </a:spcAft>
            </a:pPr>
            <a:r>
              <a:rPr lang="en-US" sz="2000" dirty="0"/>
              <a:t>An Adjustment request must be submitted to Conduent when a previously </a:t>
            </a:r>
            <a:r>
              <a:rPr lang="en-US" sz="2000" b="1" dirty="0"/>
              <a:t>paid</a:t>
            </a:r>
            <a:r>
              <a:rPr lang="en-US" sz="2000" dirty="0"/>
              <a:t> EMSNC claim needs to be corrected.</a:t>
            </a:r>
          </a:p>
          <a:p>
            <a:pPr marL="342900" lvl="3" defTabSz="457200">
              <a:spcBef>
                <a:spcPts val="600"/>
              </a:spcBef>
              <a:spcAft>
                <a:spcPts val="600"/>
              </a:spcAft>
            </a:pPr>
            <a:r>
              <a:rPr lang="en-US" sz="2000" dirty="0">
                <a:hlinkClick r:id="rId3"/>
              </a:rPr>
              <a:t>Click here </a:t>
            </a:r>
            <a:r>
              <a:rPr lang="en-US" sz="2000" dirty="0"/>
              <a:t> to get an Adjustment Request form.</a:t>
            </a:r>
          </a:p>
          <a:p>
            <a:pPr lvl="0" defTabSz="457200">
              <a:spcBef>
                <a:spcPts val="600"/>
              </a:spcBef>
              <a:spcAft>
                <a:spcPts val="600"/>
              </a:spcAft>
            </a:pPr>
            <a:r>
              <a:rPr lang="en-US" sz="2000" dirty="0"/>
              <a:t>The Adjustment Request form requires: </a:t>
            </a:r>
          </a:p>
          <a:p>
            <a:pPr marL="742950" lvl="1" indent="-285750" defTabSz="457200">
              <a:spcBef>
                <a:spcPts val="600"/>
              </a:spcBef>
              <a:spcAft>
                <a:spcPts val="600"/>
              </a:spcAft>
              <a:buFont typeface="Arial" pitchFamily="34" charset="0"/>
              <a:buChar char="•"/>
            </a:pPr>
            <a:r>
              <a:rPr lang="en-US" sz="2000" dirty="0"/>
              <a:t>The TCN of the paid claim for the adjustment process and proof of timely filing.</a:t>
            </a:r>
          </a:p>
          <a:p>
            <a:pPr marL="742950" lvl="1" indent="-285750" defTabSz="457200">
              <a:spcBef>
                <a:spcPts val="600"/>
              </a:spcBef>
              <a:spcAft>
                <a:spcPts val="600"/>
              </a:spcAft>
              <a:buFont typeface="Arial" pitchFamily="34" charset="0"/>
              <a:buChar char="•"/>
            </a:pPr>
            <a:r>
              <a:rPr lang="en-US" sz="2000" dirty="0"/>
              <a:t>Indicate clearly on the adjustment form the reason for the changes to the claim.</a:t>
            </a:r>
          </a:p>
          <a:p>
            <a:pPr marL="742950" lvl="1" indent="-285750" defTabSz="457200">
              <a:spcBef>
                <a:spcPts val="600"/>
              </a:spcBef>
              <a:spcAft>
                <a:spcPts val="600"/>
              </a:spcAft>
              <a:buFont typeface="Arial" pitchFamily="34" charset="0"/>
              <a:buChar char="•"/>
            </a:pPr>
            <a:r>
              <a:rPr lang="en-US" sz="2000" dirty="0"/>
              <a:t>Attach the corrected CMS or UB claim form. It must be an original red claim form, not a copy. </a:t>
            </a:r>
          </a:p>
          <a:p>
            <a:pPr marL="742950" lvl="1" indent="-285750" defTabSz="457200">
              <a:spcBef>
                <a:spcPts val="600"/>
              </a:spcBef>
              <a:spcAft>
                <a:spcPts val="600"/>
              </a:spcAft>
              <a:buFont typeface="Arial" pitchFamily="34" charset="0"/>
              <a:buChar char="•"/>
            </a:pPr>
            <a:r>
              <a:rPr lang="en-US" sz="2000" dirty="0"/>
              <a:t>Incomplete or unsigned adjustment forms will be returned to the provider.</a:t>
            </a:r>
          </a:p>
          <a:p>
            <a:pPr marL="457200" lvl="1" defTabSz="457200">
              <a:spcBef>
                <a:spcPts val="600"/>
              </a:spcBef>
              <a:spcAft>
                <a:spcPts val="600"/>
              </a:spcAft>
            </a:pPr>
            <a:endParaRPr lang="en-US" sz="2000" dirty="0"/>
          </a:p>
          <a:p>
            <a:pPr defTabSz="457200">
              <a:spcBef>
                <a:spcPts val="600"/>
              </a:spcBef>
              <a:spcAft>
                <a:spcPts val="600"/>
              </a:spcAft>
            </a:pPr>
            <a:r>
              <a:rPr lang="en-US" sz="2000" dirty="0">
                <a:cs typeface="Arial" panose="020B0604020202020204" pitchFamily="34" charset="0"/>
              </a:rPr>
              <a:t>For all other billing questions regarding denials, please call Conduent Provider Relations Helpdesk at </a:t>
            </a:r>
          </a:p>
          <a:p>
            <a:pPr defTabSz="457200">
              <a:spcBef>
                <a:spcPts val="600"/>
              </a:spcBef>
              <a:spcAft>
                <a:spcPts val="600"/>
              </a:spcAft>
            </a:pPr>
            <a:r>
              <a:rPr lang="en-US" sz="2000" dirty="0">
                <a:cs typeface="Arial" panose="020B0604020202020204" pitchFamily="34" charset="0"/>
              </a:rPr>
              <a:t>800- 299-7304 option 6.</a:t>
            </a:r>
          </a:p>
          <a:p>
            <a:pPr marL="457200" lvl="1" defTabSz="457200">
              <a:lnSpc>
                <a:spcPct val="150000"/>
              </a:lnSpc>
              <a:spcBef>
                <a:spcPts val="600"/>
              </a:spcBef>
              <a:spcAft>
                <a:spcPts val="600"/>
              </a:spcAft>
            </a:pPr>
            <a:endParaRPr lang="en-US" sz="2000" dirty="0"/>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123359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12ECA74D-858F-4AE9-BB51-FC587A82DAE2}"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33</a:t>
            </a:fld>
            <a:endParaRPr lang="en-US" dirty="0"/>
          </a:p>
        </p:txBody>
      </p:sp>
      <p:sp>
        <p:nvSpPr>
          <p:cNvPr id="9" name="Rectangle 2"/>
          <p:cNvSpPr>
            <a:spLocks noGrp="1" noChangeArrowheads="1"/>
          </p:cNvSpPr>
          <p:nvPr>
            <p:ph type="title"/>
          </p:nvPr>
        </p:nvSpPr>
        <p:spPr>
          <a:xfrm>
            <a:off x="625475" y="1520042"/>
            <a:ext cx="12604750" cy="878669"/>
          </a:xfrm>
          <a:noFill/>
        </p:spPr>
        <p:txBody>
          <a:bodyPr/>
          <a:lstStyle/>
          <a:p>
            <a:r>
              <a:rPr lang="en-US" sz="3200" dirty="0">
                <a:solidFill>
                  <a:srgbClr val="000000"/>
                </a:solidFill>
              </a:rPr>
              <a:t>EMSNC Reconsiderations</a:t>
            </a:r>
            <a:endParaRPr lang="en-US" dirty="0"/>
          </a:p>
        </p:txBody>
      </p:sp>
      <p:sp>
        <p:nvSpPr>
          <p:cNvPr id="10" name="Rectangle 3"/>
          <p:cNvSpPr txBox="1">
            <a:spLocks noChangeArrowheads="1"/>
          </p:cNvSpPr>
          <p:nvPr/>
        </p:nvSpPr>
        <p:spPr bwMode="auto">
          <a:xfrm>
            <a:off x="687070" y="2320604"/>
            <a:ext cx="13195185" cy="541834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z="1800" dirty="0"/>
              <a:t>Providers may request a reconsideration if the TPA denies a claim due to not meeting EMSNC criteria. The provider may submit </a:t>
            </a:r>
            <a:r>
              <a:rPr lang="en-US" sz="1800" u="sng" dirty="0"/>
              <a:t>additional</a:t>
            </a:r>
            <a:r>
              <a:rPr lang="en-US" sz="1800" dirty="0"/>
              <a:t> medical records for the TPA for  reconsideration within 30 days from the date of the denial notice. The provider must submit the request for reconsideration in writing to the TPA. The request for reconsideration must include the following: </a:t>
            </a:r>
          </a:p>
          <a:p>
            <a:pPr marL="342900" lvl="0" indent="-342900">
              <a:buFont typeface="Arial" panose="020B0604020202020204" pitchFamily="34" charset="0"/>
              <a:buChar char="•"/>
            </a:pPr>
            <a:endParaRPr lang="en-US" sz="1800" dirty="0"/>
          </a:p>
          <a:p>
            <a:pPr marL="996010" lvl="1" indent="-342900">
              <a:buFont typeface="Arial" panose="020B0604020202020204" pitchFamily="34" charset="0"/>
              <a:buChar char="•"/>
            </a:pPr>
            <a:r>
              <a:rPr lang="en-US" sz="1800" dirty="0"/>
              <a:t>Reference to the challenged decision or action</a:t>
            </a:r>
          </a:p>
          <a:p>
            <a:pPr marL="996010" lvl="1" indent="-342900">
              <a:buFont typeface="Arial" panose="020B0604020202020204" pitchFamily="34" charset="0"/>
              <a:buChar char="•"/>
            </a:pPr>
            <a:r>
              <a:rPr lang="en-US" sz="1800" dirty="0"/>
              <a:t>Basis for the challenge</a:t>
            </a:r>
          </a:p>
          <a:p>
            <a:pPr marL="996010" lvl="1" indent="-342900">
              <a:buFont typeface="Arial" panose="020B0604020202020204" pitchFamily="34" charset="0"/>
              <a:buChar char="•"/>
            </a:pPr>
            <a:r>
              <a:rPr lang="en-US" sz="1800" dirty="0"/>
              <a:t>Copies of any document(s) pertinent to the challenged decision or action</a:t>
            </a:r>
          </a:p>
          <a:p>
            <a:pPr marL="996010" lvl="1" indent="-342900">
              <a:buFont typeface="Arial" panose="020B0604020202020204" pitchFamily="34" charset="0"/>
              <a:buChar char="•"/>
            </a:pPr>
            <a:r>
              <a:rPr lang="en-US" sz="1800" dirty="0"/>
              <a:t>Copies of claim form(s) if the challenge involves a claim for payment which is denied due to an UR decision</a:t>
            </a:r>
          </a:p>
          <a:p>
            <a:pPr marL="996010" lvl="1" indent="-342900">
              <a:buFont typeface="Arial" panose="020B0604020202020204" pitchFamily="34" charset="0"/>
              <a:buChar char="•"/>
            </a:pPr>
            <a:r>
              <a:rPr lang="en-US" sz="1800" dirty="0"/>
              <a:t>A statement that reconsideration of the decision is requested</a:t>
            </a:r>
          </a:p>
          <a:p>
            <a:br>
              <a:rPr lang="en-US" sz="1800" dirty="0"/>
            </a:br>
            <a:r>
              <a:rPr lang="en-US" sz="1800" dirty="0"/>
              <a:t>Reconsiderations may be sent to the TPA via fax (888-562-2755) or mailed to: </a:t>
            </a:r>
            <a:br>
              <a:rPr lang="en-US" sz="1800" dirty="0"/>
            </a:br>
            <a:r>
              <a:rPr lang="en-US" sz="1800" dirty="0" err="1"/>
              <a:t>Comagine</a:t>
            </a:r>
            <a:r>
              <a:rPr lang="en-US" sz="1800" dirty="0"/>
              <a:t> Health </a:t>
            </a:r>
            <a:br>
              <a:rPr lang="en-US" sz="1800" dirty="0"/>
            </a:br>
            <a:r>
              <a:rPr lang="en-US" sz="1800" dirty="0"/>
              <a:t>TPA Attn: EMSNC Reconsideration Requests </a:t>
            </a:r>
            <a:br>
              <a:rPr lang="en-US" sz="1800" dirty="0"/>
            </a:br>
            <a:r>
              <a:rPr lang="en-US" sz="1800" dirty="0"/>
              <a:t>PO Box 20910 Albuquerque, NM 87154-0910. </a:t>
            </a:r>
          </a:p>
          <a:p>
            <a:br>
              <a:rPr lang="en-US" sz="1800" dirty="0"/>
            </a:br>
            <a:r>
              <a:rPr lang="en-US" sz="1800" dirty="0"/>
              <a:t>After the reconsideration request has been reviewed by the TPA, the provider will receive notification of the reconsideration decision. The client also has the right to request a reconsideration per NMAC 8.350.2.10. </a:t>
            </a:r>
          </a:p>
          <a:p>
            <a:r>
              <a:rPr lang="en-US" sz="1800" dirty="0"/>
              <a:t> </a:t>
            </a:r>
          </a:p>
          <a:p>
            <a:pPr lvl="0"/>
            <a:r>
              <a:rPr lang="en-US" sz="1800" dirty="0"/>
              <a:t>Please note: If there is no new information provided, the claim will be denied by the TPA. </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115446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697636D0-44E0-49B0-8970-7134F9C9EBBF}"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34</a:t>
            </a:fld>
            <a:endParaRPr lang="en-US" dirty="0"/>
          </a:p>
        </p:txBody>
      </p:sp>
      <p:sp>
        <p:nvSpPr>
          <p:cNvPr id="9" name="Rectangle 2"/>
          <p:cNvSpPr>
            <a:spLocks noGrp="1" noChangeArrowheads="1"/>
          </p:cNvSpPr>
          <p:nvPr>
            <p:ph type="title"/>
          </p:nvPr>
        </p:nvSpPr>
        <p:spPr>
          <a:xfrm>
            <a:off x="625475" y="1520042"/>
            <a:ext cx="12604750" cy="878669"/>
          </a:xfrm>
          <a:noFill/>
        </p:spPr>
        <p:txBody>
          <a:bodyPr/>
          <a:lstStyle/>
          <a:p>
            <a:r>
              <a:rPr lang="en-US" sz="3200" dirty="0">
                <a:solidFill>
                  <a:srgbClr val="000000"/>
                </a:solidFill>
              </a:rPr>
              <a:t>EMSNC Out of State Claims</a:t>
            </a:r>
            <a:endParaRPr lang="en-US" dirty="0"/>
          </a:p>
        </p:txBody>
      </p:sp>
      <p:sp>
        <p:nvSpPr>
          <p:cNvPr id="10" name="Rectangle 3"/>
          <p:cNvSpPr txBox="1">
            <a:spLocks noChangeArrowheads="1"/>
          </p:cNvSpPr>
          <p:nvPr/>
        </p:nvSpPr>
        <p:spPr bwMode="auto">
          <a:xfrm>
            <a:off x="625475" y="2209280"/>
            <a:ext cx="12321084" cy="541834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US" sz="2000" dirty="0"/>
              <a:t>Only out of state labor and delivery is covered.  </a:t>
            </a:r>
            <a:br>
              <a:rPr lang="en-US" sz="2000" dirty="0"/>
            </a:br>
            <a:endParaRPr lang="en-US" sz="2000" dirty="0"/>
          </a:p>
          <a:p>
            <a:pPr marL="938860" lvl="1" indent="-285750">
              <a:buFont typeface="Arial" panose="020B0604020202020204" pitchFamily="34" charset="0"/>
              <a:buChar char="•"/>
            </a:pPr>
            <a:r>
              <a:rPr lang="en-US" sz="2000" dirty="0"/>
              <a:t>Out-of-state medical services are limited to deliveries only when provided by an out of state border provider. The EMSNC client must be a resident of New Mexico. The border provider must be an enrolled Medicaid provider as well. </a:t>
            </a:r>
            <a:br>
              <a:rPr lang="en-US" sz="2000" dirty="0"/>
            </a:br>
            <a:br>
              <a:rPr lang="en-US" sz="2000" dirty="0"/>
            </a:br>
            <a:endParaRPr lang="en-US" sz="2000" dirty="0"/>
          </a:p>
          <a:p>
            <a:r>
              <a:rPr lang="en-US" sz="2000" dirty="0"/>
              <a:t>For all other billing questions regarding reconsiderations and out of state claims, please call the Consolidated Customer Service Center (CCSC) Helpdesk at  800- 299-7304.</a:t>
            </a:r>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6322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0114" y="3581400"/>
            <a:ext cx="8300852" cy="1371600"/>
          </a:xfrm>
          <a:solidFill>
            <a:schemeClr val="bg1"/>
          </a:solidFill>
        </p:spPr>
        <p:txBody>
          <a:bodyPr/>
          <a:lstStyle/>
          <a:p>
            <a:r>
              <a:rPr lang="en-US" dirty="0"/>
              <a:t>EMSNC Frequently Asked Questions (FAQs)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01832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36</a:t>
            </a:fld>
            <a:endParaRPr lang="en-US" dirty="0"/>
          </a:p>
        </p:txBody>
      </p:sp>
      <p:sp>
        <p:nvSpPr>
          <p:cNvPr id="9" name="Rectangle 2"/>
          <p:cNvSpPr>
            <a:spLocks noGrp="1" noChangeArrowheads="1"/>
          </p:cNvSpPr>
          <p:nvPr>
            <p:ph type="title"/>
          </p:nvPr>
        </p:nvSpPr>
        <p:spPr>
          <a:xfrm>
            <a:off x="625475" y="1460665"/>
            <a:ext cx="12604750" cy="938046"/>
          </a:xfrm>
          <a:noFill/>
        </p:spPr>
        <p:txBody>
          <a:bodyPr/>
          <a:lstStyle/>
          <a:p>
            <a:r>
              <a:rPr lang="en-US" sz="3200" dirty="0">
                <a:solidFill>
                  <a:srgbClr val="000000"/>
                </a:solidFill>
              </a:rPr>
              <a:t>EMSNC Claim FAQs</a:t>
            </a:r>
            <a:endParaRPr lang="en-US" dirty="0"/>
          </a:p>
        </p:txBody>
      </p:sp>
      <p:sp>
        <p:nvSpPr>
          <p:cNvPr id="10" name="Rectangle 3"/>
          <p:cNvSpPr txBox="1">
            <a:spLocks noChangeArrowheads="1"/>
          </p:cNvSpPr>
          <p:nvPr/>
        </p:nvSpPr>
        <p:spPr bwMode="auto">
          <a:xfrm>
            <a:off x="687070" y="2197100"/>
            <a:ext cx="12543155" cy="5868671"/>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ct val="150000"/>
              </a:lnSpc>
              <a:spcBef>
                <a:spcPts val="600"/>
              </a:spcBef>
              <a:spcAft>
                <a:spcPts val="600"/>
              </a:spcAft>
            </a:pPr>
            <a:r>
              <a:rPr lang="en-US" sz="2000" dirty="0">
                <a:latin typeface="Arial" panose="020B0604020202020204" pitchFamily="34" charset="0"/>
                <a:cs typeface="Arial" panose="020B0604020202020204" pitchFamily="34" charset="0"/>
              </a:rPr>
              <a:t>Can a paid EMSNC claim be adjusted?</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Yes. An Adjustment Request form must be completed and attached to the corrected claim. Please include a</a:t>
            </a:r>
            <a:r>
              <a:rPr lang="en-US" sz="1600"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clear explanation of why the adjustment is being requested. </a:t>
            </a:r>
          </a:p>
          <a:p>
            <a:pPr>
              <a:lnSpc>
                <a:spcPct val="150000"/>
              </a:lnSpc>
              <a:spcBef>
                <a:spcPts val="600"/>
              </a:spcBef>
              <a:spcAft>
                <a:spcPts val="600"/>
              </a:spcAft>
            </a:pPr>
            <a:r>
              <a:rPr lang="en-US" sz="2000" dirty="0">
                <a:latin typeface="Arial" panose="020B0604020202020204" pitchFamily="34" charset="0"/>
                <a:cs typeface="Arial" panose="020B0604020202020204" pitchFamily="34" charset="0"/>
              </a:rPr>
              <a:t>Can a denied EMSNC claim be resubmitted?</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If the EOB code on the Remittance Advice is </a:t>
            </a:r>
            <a:r>
              <a:rPr lang="en-US" sz="1600" b="1" dirty="0">
                <a:latin typeface="Arial" panose="020B0604020202020204" pitchFamily="34" charset="0"/>
                <a:cs typeface="Arial" panose="020B0604020202020204" pitchFamily="34" charset="0"/>
              </a:rPr>
              <a:t>1301 </a:t>
            </a:r>
            <a:r>
              <a:rPr lang="en-US" sz="1600" dirty="0">
                <a:latin typeface="Arial" panose="020B0604020202020204" pitchFamily="34" charset="0"/>
                <a:cs typeface="Arial" panose="020B0604020202020204" pitchFamily="34" charset="0"/>
              </a:rPr>
              <a:t>and you received a denial letter from the TPA, reference the medical review reconsideration process outlined in the letter. Medical review reconsiderations must be submitted to the TPA. Conduent does not process or review medical review reconsiderations.</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If the EOB code on the Remittance Advice is </a:t>
            </a:r>
            <a:r>
              <a:rPr lang="en-US" sz="1600" b="1" dirty="0">
                <a:latin typeface="Arial" panose="020B0604020202020204" pitchFamily="34" charset="0"/>
                <a:cs typeface="Arial" panose="020B0604020202020204" pitchFamily="34" charset="0"/>
              </a:rPr>
              <a:t>1301</a:t>
            </a:r>
            <a:r>
              <a:rPr lang="en-US" sz="1600" dirty="0">
                <a:latin typeface="Arial" panose="020B0604020202020204" pitchFamily="34" charset="0"/>
                <a:cs typeface="Arial" panose="020B0604020202020204" pitchFamily="34" charset="0"/>
              </a:rPr>
              <a:t> but you did not receive a denial letter from the TPA, contact the CCSC at (800) 299-7304 option 6 for further assistance.</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If the EOB code is </a:t>
            </a:r>
            <a:r>
              <a:rPr lang="en-US" sz="1600" b="1" dirty="0">
                <a:latin typeface="Arial" panose="020B0604020202020204" pitchFamily="34" charset="0"/>
                <a:cs typeface="Arial" panose="020B0604020202020204" pitchFamily="34" charset="0"/>
              </a:rPr>
              <a:t>anything other than 1301</a:t>
            </a:r>
            <a:r>
              <a:rPr lang="en-US" sz="1600" dirty="0">
                <a:latin typeface="Arial" panose="020B0604020202020204" pitchFamily="34" charset="0"/>
                <a:cs typeface="Arial" panose="020B0604020202020204" pitchFamily="34" charset="0"/>
              </a:rPr>
              <a:t>, resubmit a corrected claim to Conduent with required attachments and original TCN for proof of timely filing. If the EOB code is not clearly understood, contact the CCSC at (800) 299-7304 option 6 for further assistance.</a:t>
            </a:r>
          </a:p>
          <a:p>
            <a:pPr marL="176213" lvl="2" indent="0">
              <a:lnSpc>
                <a:spcPct val="150000"/>
              </a:lnSpc>
              <a:spcBef>
                <a:spcPts val="600"/>
              </a:spcBef>
              <a:buNone/>
            </a:pPr>
            <a:r>
              <a:rPr lang="en-US" sz="1600" dirty="0">
                <a:latin typeface="Arial" panose="020B0604020202020204" pitchFamily="34" charset="0"/>
                <a:cs typeface="Arial" panose="020B0604020202020204" pitchFamily="34" charset="0"/>
              </a:rPr>
              <a:t>Note: Conduent claim reconsideration forms should not be submitted to the TPA.</a:t>
            </a:r>
          </a:p>
          <a:p>
            <a:pPr marL="176213" lvl="2" indent="0">
              <a:lnSpc>
                <a:spcPct val="150000"/>
              </a:lnSpc>
              <a:spcBef>
                <a:spcPts val="600"/>
              </a:spcBef>
              <a:buNone/>
            </a:pPr>
            <a:endParaRPr lang="en-US" sz="1600" dirty="0">
              <a:latin typeface="Arial" panose="020B0604020202020204" pitchFamily="34" charset="0"/>
              <a:cs typeface="Arial" panose="020B0604020202020204" pitchFamily="34" charset="0"/>
            </a:endParaRPr>
          </a:p>
          <a:p>
            <a:pPr lvl="1">
              <a:lnSpc>
                <a:spcPct val="150000"/>
              </a:lnSpc>
            </a:pPr>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 name="Date Placeholder 2"/>
          <p:cNvSpPr>
            <a:spLocks noGrp="1"/>
          </p:cNvSpPr>
          <p:nvPr>
            <p:ph type="dt" sz="half" idx="10"/>
          </p:nvPr>
        </p:nvSpPr>
        <p:spPr/>
        <p:txBody>
          <a:bodyPr/>
          <a:lstStyle/>
          <a:p>
            <a:fld id="{36C49E56-4241-40CD-B523-1A595FBEA1B2}" type="datetime1">
              <a:rPr lang="en-US" smtClean="0"/>
              <a:t>8/20/2024</a:t>
            </a:fld>
            <a:endParaRPr lang="en-US" dirty="0"/>
          </a:p>
        </p:txBody>
      </p:sp>
    </p:spTree>
    <p:extLst>
      <p:ext uri="{BB962C8B-B14F-4D97-AF65-F5344CB8AC3E}">
        <p14:creationId xmlns:p14="http://schemas.microsoft.com/office/powerpoint/2010/main" val="18688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4D53C0-E206-45CC-807B-5498106AF33F}" type="datetime1">
              <a:rPr lang="en-US" smtClean="0"/>
              <a:t>8/20/2024</a:t>
            </a:fld>
            <a:endParaRPr lang="en-US" dirty="0"/>
          </a:p>
        </p:txBody>
      </p:sp>
      <p:sp>
        <p:nvSpPr>
          <p:cNvPr id="4" name="Footer Placeholder 3"/>
          <p:cNvSpPr>
            <a:spLocks noGrp="1"/>
          </p:cNvSpPr>
          <p:nvPr>
            <p:ph type="ftr" sz="quarter" idx="11"/>
          </p:nvPr>
        </p:nvSpPr>
        <p:spPr/>
        <p:txBody>
          <a:bodyPr/>
          <a:lstStyle/>
          <a:p>
            <a:r>
              <a:rPr lang="en-US"/>
              <a:t>Emergency Medical Services for Non-Citizens (EMSNC)</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37</a:t>
            </a:fld>
            <a:endParaRPr lang="en-US" dirty="0"/>
          </a:p>
        </p:txBody>
      </p:sp>
      <p:sp>
        <p:nvSpPr>
          <p:cNvPr id="6" name="Text Placeholder 5"/>
          <p:cNvSpPr>
            <a:spLocks noGrp="1"/>
          </p:cNvSpPr>
          <p:nvPr>
            <p:ph type="body" sz="quarter" idx="13"/>
          </p:nvPr>
        </p:nvSpPr>
        <p:spPr>
          <a:xfrm>
            <a:off x="520698" y="2082799"/>
            <a:ext cx="13148409" cy="5044831"/>
          </a:xfrm>
        </p:spPr>
        <p:txBody>
          <a:bodyPr/>
          <a:lstStyle/>
          <a:p>
            <a:pPr>
              <a:spcBef>
                <a:spcPts val="600"/>
              </a:spcBef>
              <a:spcAft>
                <a:spcPts val="600"/>
              </a:spcAft>
            </a:pPr>
            <a:r>
              <a:rPr lang="en-US" dirty="0">
                <a:latin typeface="Arial" panose="020B0604020202020204" pitchFamily="34" charset="0"/>
                <a:cs typeface="Arial" panose="020B0604020202020204" pitchFamily="34" charset="0"/>
              </a:rPr>
              <a:t>What are the timely filing requirements for EMSNC claims?</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The claim must be received within 90 days from the date of service or 120 days from the recipient’s eligibility approval date.</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For a denied claim which met the initial timely filing period, there is a 90 day grace period counted from the date of denial. </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A paid claim can be adjusted within 90 days of the payment date.</a:t>
            </a:r>
          </a:p>
          <a:p>
            <a:pPr marL="3175" lvl="2" indent="0">
              <a:lnSpc>
                <a:spcPct val="150000"/>
              </a:lnSpc>
              <a:spcBef>
                <a:spcPts val="600"/>
              </a:spcBef>
            </a:pPr>
            <a:r>
              <a:rPr lang="en-US" dirty="0">
                <a:latin typeface="Arial" panose="020B0604020202020204" pitchFamily="34" charset="0"/>
                <a:cs typeface="Arial" panose="020B0604020202020204" pitchFamily="34" charset="0"/>
              </a:rPr>
              <a:t>Can the provider bill the client?</a:t>
            </a:r>
          </a:p>
          <a:p>
            <a:pPr marL="3175" lvl="2" indent="0">
              <a:spcBef>
                <a:spcPts val="600"/>
              </a:spcBef>
            </a:pPr>
            <a:r>
              <a:rPr lang="en-US" sz="1600" dirty="0">
                <a:latin typeface="Arial" panose="020B0604020202020204" pitchFamily="34" charset="0"/>
                <a:cs typeface="Arial" panose="020B0604020202020204" pitchFamily="34" charset="0"/>
              </a:rPr>
              <a:t>   If the individual fails to inform the medical provider of their approval for EMSNC services and the resulting claim is denied for timely filing, the</a:t>
            </a:r>
          </a:p>
          <a:p>
            <a:pPr marL="3175" lvl="2" indent="0">
              <a:spcBef>
                <a:spcPts val="600"/>
              </a:spcBef>
            </a:pPr>
            <a:r>
              <a:rPr lang="en-US" sz="1600" dirty="0">
                <a:latin typeface="Arial" panose="020B0604020202020204" pitchFamily="34" charset="0"/>
                <a:cs typeface="Arial" panose="020B0604020202020204" pitchFamily="34" charset="0"/>
              </a:rPr>
              <a:t>   provider may bill the client. </a:t>
            </a:r>
            <a:r>
              <a:rPr lang="en-US" dirty="0">
                <a:latin typeface="Arial" panose="020B0604020202020204" pitchFamily="34" charset="0"/>
                <a:cs typeface="Arial" panose="020B0604020202020204" pitchFamily="34" charset="0"/>
              </a:rPr>
              <a:t>	</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For instructions and policy information, please visit: </a:t>
            </a:r>
            <a:r>
              <a:rPr lang="en-US" sz="1600" dirty="0">
                <a:hlinkClick r:id="rId3"/>
              </a:rPr>
              <a:t>http://www.hsd.state.nm.us/uploads/files/Providers/New%20Mexico%20Administrative%20Code%20Program%20Rules%20and%20Billing/NMAC%20Program%20Rules/Chapter%20302/8_302_2(3).pdf</a:t>
            </a:r>
            <a:r>
              <a:rPr lang="en-US" sz="1600" dirty="0"/>
              <a:t> </a:t>
            </a:r>
          </a:p>
          <a:p>
            <a:pPr marL="176213" lvl="2" indent="0">
              <a:lnSpc>
                <a:spcPct val="150000"/>
              </a:lnSpc>
              <a:spcBef>
                <a:spcPts val="600"/>
              </a:spcBef>
            </a:pPr>
            <a:r>
              <a:rPr lang="en-US" sz="1600" dirty="0">
                <a:latin typeface="Arial" panose="020B0604020202020204" pitchFamily="34" charset="0"/>
                <a:cs typeface="Arial" panose="020B0604020202020204" pitchFamily="34" charset="0"/>
              </a:rPr>
              <a:t>The client and/or provider may also review the disclosure notices on the MAD </a:t>
            </a:r>
            <a:r>
              <a:rPr lang="en-US" sz="1600" dirty="0">
                <a:solidFill>
                  <a:schemeClr val="tx1"/>
                </a:solidFill>
                <a:latin typeface="Arial" panose="020B0604020202020204" pitchFamily="34" charset="0"/>
                <a:cs typeface="Arial" panose="020B0604020202020204" pitchFamily="34" charset="0"/>
              </a:rPr>
              <a:t>308/309/778</a:t>
            </a:r>
            <a:r>
              <a:rPr lang="en-US" sz="1600" dirty="0">
                <a:latin typeface="Arial" panose="020B0604020202020204" pitchFamily="34" charset="0"/>
                <a:cs typeface="Arial" panose="020B0604020202020204" pitchFamily="34" charset="0"/>
              </a:rPr>
              <a:t> forms for more information. </a:t>
            </a:r>
          </a:p>
        </p:txBody>
      </p:sp>
      <p:sp>
        <p:nvSpPr>
          <p:cNvPr id="7" name="Rectangle 2"/>
          <p:cNvSpPr>
            <a:spLocks noGrp="1" noChangeArrowheads="1"/>
          </p:cNvSpPr>
          <p:nvPr>
            <p:ph type="title"/>
          </p:nvPr>
        </p:nvSpPr>
        <p:spPr>
          <a:xfrm>
            <a:off x="495300" y="1166648"/>
            <a:ext cx="13581063" cy="636752"/>
          </a:xfrm>
          <a:noFill/>
        </p:spPr>
        <p:txBody>
          <a:bodyPr/>
          <a:lstStyle/>
          <a:p>
            <a:r>
              <a:rPr lang="en-US" sz="3200" dirty="0">
                <a:solidFill>
                  <a:srgbClr val="000000"/>
                </a:solidFill>
              </a:rPr>
              <a:t>EMSNC Claim FAQs </a:t>
            </a:r>
            <a:r>
              <a:rPr lang="en-US" sz="3200" i="1" dirty="0">
                <a:solidFill>
                  <a:srgbClr val="000000"/>
                </a:solidFill>
              </a:rPr>
              <a:t>Continued</a:t>
            </a:r>
            <a:endParaRPr lang="en-US" i="1" dirty="0"/>
          </a:p>
        </p:txBody>
      </p:sp>
    </p:spTree>
    <p:extLst>
      <p:ext uri="{BB962C8B-B14F-4D97-AF65-F5344CB8AC3E}">
        <p14:creationId xmlns:p14="http://schemas.microsoft.com/office/powerpoint/2010/main" val="117305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17621" y="3581400"/>
            <a:ext cx="8407730" cy="1371600"/>
          </a:xfrm>
          <a:solidFill>
            <a:schemeClr val="bg1"/>
          </a:solidFill>
        </p:spPr>
        <p:txBody>
          <a:bodyPr/>
          <a:lstStyle/>
          <a:p>
            <a:r>
              <a:rPr lang="en-US" dirty="0"/>
              <a:t>EMSNC Claim Reminders, Tips, and Resources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25926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89E3A1BB-D9B2-4441-A8CC-CE29C898AE12}"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39</a:t>
            </a:fld>
            <a:endParaRPr lang="en-US" dirty="0"/>
          </a:p>
        </p:txBody>
      </p:sp>
      <p:sp>
        <p:nvSpPr>
          <p:cNvPr id="9" name="Rectangle 2"/>
          <p:cNvSpPr>
            <a:spLocks noGrp="1" noChangeArrowheads="1"/>
          </p:cNvSpPr>
          <p:nvPr>
            <p:ph type="title"/>
          </p:nvPr>
        </p:nvSpPr>
        <p:spPr>
          <a:xfrm>
            <a:off x="625475" y="1485900"/>
            <a:ext cx="12604750" cy="912811"/>
          </a:xfrm>
          <a:noFill/>
        </p:spPr>
        <p:txBody>
          <a:bodyPr/>
          <a:lstStyle/>
          <a:p>
            <a:r>
              <a:rPr lang="en-US" sz="3200" dirty="0">
                <a:solidFill>
                  <a:srgbClr val="000000"/>
                </a:solidFill>
              </a:rPr>
              <a:t>EMSNC Claim Reminders &amp; Tips</a:t>
            </a:r>
            <a:endParaRPr lang="en-US" dirty="0"/>
          </a:p>
        </p:txBody>
      </p:sp>
      <p:sp>
        <p:nvSpPr>
          <p:cNvPr id="10" name="Rectangle 3"/>
          <p:cNvSpPr txBox="1">
            <a:spLocks noChangeArrowheads="1"/>
          </p:cNvSpPr>
          <p:nvPr/>
        </p:nvSpPr>
        <p:spPr bwMode="auto">
          <a:xfrm>
            <a:off x="687070" y="2320605"/>
            <a:ext cx="12543155" cy="530701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defTabSz="914400" fontAlgn="base">
              <a:lnSpc>
                <a:spcPct val="150000"/>
              </a:lnSpc>
              <a:spcBef>
                <a:spcPts val="600"/>
              </a:spcBef>
              <a:spcAft>
                <a:spcPts val="600"/>
              </a:spcAft>
              <a:buFont typeface="Arial" pitchFamily="34" charset="0"/>
              <a:buChar char="•"/>
              <a:defRPr/>
            </a:pPr>
            <a:r>
              <a:rPr lang="en-US" sz="2000" kern="0" dirty="0"/>
              <a:t>Verify information on claim matches the MAD 778</a:t>
            </a:r>
          </a:p>
          <a:p>
            <a:pPr marL="800100" lvl="1" indent="-342900">
              <a:lnSpc>
                <a:spcPct val="150000"/>
              </a:lnSpc>
              <a:spcBef>
                <a:spcPts val="600"/>
              </a:spcBef>
              <a:spcAft>
                <a:spcPts val="600"/>
              </a:spcAft>
              <a:buFont typeface="Wingdings" panose="05000000000000000000" pitchFamily="2" charset="2"/>
              <a:buChar char="ü"/>
              <a:defRPr/>
            </a:pPr>
            <a:r>
              <a:rPr lang="en-US" sz="2000" kern="0" dirty="0"/>
              <a:t>Client First and Last Name</a:t>
            </a:r>
            <a:endParaRPr lang="en-US" sz="2000" strike="sngStrike" kern="0" dirty="0"/>
          </a:p>
          <a:p>
            <a:pPr marL="800100" lvl="1" indent="-342900">
              <a:lnSpc>
                <a:spcPct val="150000"/>
              </a:lnSpc>
              <a:spcBef>
                <a:spcPts val="600"/>
              </a:spcBef>
              <a:spcAft>
                <a:spcPts val="600"/>
              </a:spcAft>
              <a:buFont typeface="Wingdings" panose="05000000000000000000" pitchFamily="2" charset="2"/>
              <a:buChar char="ü"/>
              <a:defRPr/>
            </a:pPr>
            <a:r>
              <a:rPr lang="en-US" sz="2000" kern="0" dirty="0"/>
              <a:t>Recipient ID Number </a:t>
            </a:r>
          </a:p>
          <a:p>
            <a:pPr marL="800100" lvl="1" indent="-342900">
              <a:lnSpc>
                <a:spcPct val="150000"/>
              </a:lnSpc>
              <a:spcBef>
                <a:spcPts val="600"/>
              </a:spcBef>
              <a:spcAft>
                <a:spcPts val="600"/>
              </a:spcAft>
              <a:buFont typeface="Wingdings" panose="05000000000000000000" pitchFamily="2" charset="2"/>
              <a:buChar char="ü"/>
              <a:defRPr/>
            </a:pPr>
            <a:r>
              <a:rPr lang="en-US" sz="2000" kern="0" dirty="0"/>
              <a:t>Dates of Service </a:t>
            </a:r>
            <a:endParaRPr lang="en-US" sz="2000" strike="sngStrike" kern="0" dirty="0"/>
          </a:p>
          <a:p>
            <a:pPr marL="342900" indent="-342900">
              <a:lnSpc>
                <a:spcPct val="150000"/>
              </a:lnSpc>
              <a:spcBef>
                <a:spcPts val="600"/>
              </a:spcBef>
              <a:spcAft>
                <a:spcPts val="600"/>
              </a:spcAft>
              <a:buFont typeface="Arial" pitchFamily="34" charset="0"/>
              <a:buChar char="•"/>
              <a:defRPr/>
            </a:pPr>
            <a:r>
              <a:rPr lang="en-US" sz="2000" kern="0" dirty="0"/>
              <a:t>Include your billing NPI with taxonomy code when applicable</a:t>
            </a:r>
          </a:p>
          <a:p>
            <a:pPr marL="342900" indent="-342900">
              <a:lnSpc>
                <a:spcPct val="150000"/>
              </a:lnSpc>
              <a:spcBef>
                <a:spcPts val="600"/>
              </a:spcBef>
              <a:spcAft>
                <a:spcPts val="600"/>
              </a:spcAft>
              <a:buFont typeface="Arial" pitchFamily="34" charset="0"/>
              <a:buChar char="•"/>
              <a:defRPr/>
            </a:pPr>
            <a:r>
              <a:rPr lang="en-US" sz="2000" kern="0" dirty="0"/>
              <a:t>Verify that revenue, procedure, and diagnosis codes are correct</a:t>
            </a:r>
          </a:p>
          <a:p>
            <a:pPr marL="342900" indent="-342900">
              <a:lnSpc>
                <a:spcPct val="150000"/>
              </a:lnSpc>
              <a:spcBef>
                <a:spcPts val="600"/>
              </a:spcBef>
              <a:spcAft>
                <a:spcPts val="600"/>
              </a:spcAft>
              <a:buFont typeface="Arial" pitchFamily="34" charset="0"/>
              <a:buChar char="•"/>
              <a:defRPr/>
            </a:pPr>
            <a:r>
              <a:rPr lang="en-US" sz="2000" kern="0" dirty="0"/>
              <a:t>For Outpatient hospital claims, an emergency room revenue code (450-459) is required</a:t>
            </a:r>
          </a:p>
          <a:p>
            <a:pPr marL="342900" indent="-342900">
              <a:lnSpc>
                <a:spcPct val="150000"/>
              </a:lnSpc>
              <a:spcBef>
                <a:spcPts val="600"/>
              </a:spcBef>
              <a:spcAft>
                <a:spcPts val="600"/>
              </a:spcAft>
              <a:buFont typeface="Arial" pitchFamily="34" charset="0"/>
              <a:buChar char="•"/>
              <a:defRPr/>
            </a:pPr>
            <a:r>
              <a:rPr lang="en-US" sz="2000" kern="0" dirty="0"/>
              <a:t>Enter attending, operating, referring, rendering, or ordering provider NPIs when required</a:t>
            </a:r>
          </a:p>
          <a:p>
            <a:pPr>
              <a:lnSpc>
                <a:spcPct val="150000"/>
              </a:lnSpc>
              <a:spcBef>
                <a:spcPts val="600"/>
              </a:spcBef>
              <a:spcAft>
                <a:spcPts val="600"/>
              </a:spcAft>
              <a:defRPr/>
            </a:pPr>
            <a:r>
              <a:rPr lang="en-US" sz="2000" i="1" kern="0" dirty="0"/>
              <a:t>Continued on next page . . .</a:t>
            </a:r>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308068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72790" y="3424238"/>
            <a:ext cx="9681210" cy="1371600"/>
          </a:xfrm>
          <a:solidFill>
            <a:schemeClr val="bg1"/>
          </a:solidFill>
        </p:spPr>
        <p:txBody>
          <a:bodyPr/>
          <a:lstStyle/>
          <a:p>
            <a:r>
              <a:rPr lang="en-US" dirty="0"/>
              <a:t>EMSNC Eligibility – COE 085</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9F1B0CC5-558F-4AE8-A3AD-15B18C0AA167}"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40</a:t>
            </a:fld>
            <a:endParaRPr lang="en-US" dirty="0"/>
          </a:p>
        </p:txBody>
      </p:sp>
      <p:sp>
        <p:nvSpPr>
          <p:cNvPr id="9" name="Rectangle 2"/>
          <p:cNvSpPr>
            <a:spLocks noGrp="1" noChangeArrowheads="1"/>
          </p:cNvSpPr>
          <p:nvPr>
            <p:ph type="title"/>
          </p:nvPr>
        </p:nvSpPr>
        <p:spPr>
          <a:xfrm>
            <a:off x="625475" y="1485900"/>
            <a:ext cx="12604750" cy="912811"/>
          </a:xfrm>
          <a:noFill/>
        </p:spPr>
        <p:txBody>
          <a:bodyPr/>
          <a:lstStyle/>
          <a:p>
            <a:r>
              <a:rPr lang="en-US" sz="3200" dirty="0">
                <a:solidFill>
                  <a:srgbClr val="000000"/>
                </a:solidFill>
              </a:rPr>
              <a:t>EMSNC Claim Reminders &amp; Tips </a:t>
            </a:r>
            <a:r>
              <a:rPr lang="en-US" sz="3200" i="1" dirty="0"/>
              <a:t>Continued</a:t>
            </a:r>
            <a:endParaRPr lang="en-US" dirty="0"/>
          </a:p>
        </p:txBody>
      </p:sp>
      <p:sp>
        <p:nvSpPr>
          <p:cNvPr id="10" name="Rectangle 3"/>
          <p:cNvSpPr txBox="1">
            <a:spLocks noChangeArrowheads="1"/>
          </p:cNvSpPr>
          <p:nvPr/>
        </p:nvSpPr>
        <p:spPr bwMode="auto">
          <a:xfrm>
            <a:off x="687070" y="2320605"/>
            <a:ext cx="12543155" cy="530701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nSpc>
                <a:spcPct val="150000"/>
              </a:lnSpc>
              <a:spcBef>
                <a:spcPts val="600"/>
              </a:spcBef>
              <a:spcAft>
                <a:spcPts val="600"/>
              </a:spcAft>
              <a:buFont typeface="Arial" panose="020B0604020202020204" pitchFamily="34" charset="0"/>
              <a:buChar char="•"/>
              <a:defRPr/>
            </a:pPr>
            <a:r>
              <a:rPr lang="en-US" sz="2000" kern="0" dirty="0"/>
              <a:t>Ensure the line item charges are correct and match the total charge</a:t>
            </a:r>
          </a:p>
          <a:p>
            <a:pPr marL="342900" indent="-342900">
              <a:lnSpc>
                <a:spcPct val="150000"/>
              </a:lnSpc>
              <a:spcBef>
                <a:spcPts val="600"/>
              </a:spcBef>
              <a:spcAft>
                <a:spcPts val="600"/>
              </a:spcAft>
              <a:buFont typeface="Arial" panose="020B0604020202020204" pitchFamily="34" charset="0"/>
              <a:buChar char="•"/>
              <a:defRPr/>
            </a:pPr>
            <a:r>
              <a:rPr lang="en-US" sz="2000" kern="0" dirty="0"/>
              <a:t>Include initial TCN for proof of timely filing if applicable</a:t>
            </a:r>
          </a:p>
          <a:p>
            <a:pPr marL="342900" indent="-342900">
              <a:lnSpc>
                <a:spcPct val="150000"/>
              </a:lnSpc>
              <a:spcBef>
                <a:spcPts val="600"/>
              </a:spcBef>
              <a:spcAft>
                <a:spcPts val="600"/>
              </a:spcAft>
              <a:buFont typeface="Arial" panose="020B0604020202020204" pitchFamily="34" charset="0"/>
              <a:buChar char="•"/>
              <a:defRPr/>
            </a:pPr>
            <a:r>
              <a:rPr lang="en-US" sz="2000" kern="0" dirty="0"/>
              <a:t>Always include MAD 778 for Inpatient and Outpatient claims </a:t>
            </a:r>
          </a:p>
          <a:p>
            <a:pPr marL="342900" indent="-342900">
              <a:lnSpc>
                <a:spcPct val="150000"/>
              </a:lnSpc>
              <a:spcBef>
                <a:spcPts val="600"/>
              </a:spcBef>
              <a:spcAft>
                <a:spcPts val="600"/>
              </a:spcAft>
              <a:buFont typeface="Arial" panose="020B0604020202020204" pitchFamily="34" charset="0"/>
              <a:buChar char="•"/>
              <a:defRPr/>
            </a:pPr>
            <a:r>
              <a:rPr lang="en-US" sz="2000" kern="0" dirty="0"/>
              <a:t>Ensure all pertinent medical records that relate to the emergency services are attached to the claim; the entire medical record is not required</a:t>
            </a:r>
          </a:p>
          <a:p>
            <a:pPr marL="342900" indent="-342900">
              <a:lnSpc>
                <a:spcPct val="150000"/>
              </a:lnSpc>
              <a:spcBef>
                <a:spcPts val="600"/>
              </a:spcBef>
              <a:spcAft>
                <a:spcPts val="600"/>
              </a:spcAft>
              <a:buFont typeface="Arial" panose="020B0604020202020204" pitchFamily="34" charset="0"/>
              <a:buChar char="•"/>
              <a:defRPr/>
            </a:pPr>
            <a:r>
              <a:rPr lang="en-US" sz="2000" kern="0" dirty="0"/>
              <a:t>Ensure all appropriate EOB’s (TPL, HMO, etc.) are attached to the claim</a:t>
            </a:r>
          </a:p>
          <a:p>
            <a:pPr marL="342900" indent="-342900">
              <a:lnSpc>
                <a:spcPct val="150000"/>
              </a:lnSpc>
              <a:spcBef>
                <a:spcPts val="600"/>
              </a:spcBef>
              <a:spcAft>
                <a:spcPts val="600"/>
              </a:spcAft>
              <a:buFont typeface="Arial" panose="020B0604020202020204" pitchFamily="34" charset="0"/>
              <a:buChar char="•"/>
              <a:defRPr/>
            </a:pPr>
            <a:r>
              <a:rPr lang="en-US" sz="2000" kern="0" dirty="0"/>
              <a:t>Keep a copy of the correspondence for your records</a:t>
            </a:r>
          </a:p>
          <a:p>
            <a:pPr marL="342900" indent="-342900">
              <a:lnSpc>
                <a:spcPct val="150000"/>
              </a:lnSpc>
              <a:spcBef>
                <a:spcPts val="600"/>
              </a:spcBef>
              <a:spcAft>
                <a:spcPts val="600"/>
              </a:spcAft>
              <a:buFont typeface="Arial" panose="020B0604020202020204" pitchFamily="34" charset="0"/>
              <a:buChar char="•"/>
              <a:defRPr/>
            </a:pPr>
            <a:endParaRPr lang="en-US" sz="2000" kern="0" dirty="0"/>
          </a:p>
          <a:p>
            <a:pPr marL="342900" lvl="0" indent="-342900" defTabSz="914400" fontAlgn="base">
              <a:lnSpc>
                <a:spcPct val="150000"/>
              </a:lnSpc>
              <a:spcBef>
                <a:spcPts val="600"/>
              </a:spcBef>
              <a:spcAft>
                <a:spcPts val="600"/>
              </a:spcAft>
              <a:buFont typeface="Arial" pitchFamily="34" charset="0"/>
              <a:buChar char="•"/>
              <a:defRPr/>
            </a:pPr>
            <a:endParaRPr lang="en-US" sz="2000" i="1" kern="0" dirty="0"/>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63318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41</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Health Care Authority  </a:t>
            </a:r>
            <a:r>
              <a:rPr lang="en-US" sz="1100" dirty="0"/>
              <a:t>– </a:t>
            </a:r>
            <a:r>
              <a:rPr lang="en-US" sz="1100" dirty="0">
                <a:hlinkClick r:id="rId4"/>
              </a:rPr>
              <a:t>http://www.hca.nm.gov</a:t>
            </a:r>
            <a:r>
              <a:rPr lang="en-US" sz="1100" dirty="0"/>
              <a:t> </a:t>
            </a:r>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Consolidated Customer Service Call Center </a:t>
            </a:r>
            <a:r>
              <a:rPr lang="en-US" sz="1100" dirty="0"/>
              <a:t>– (800) 299 - 7304</a:t>
            </a:r>
          </a:p>
          <a:p>
            <a:r>
              <a:rPr lang="en-US" sz="1100" dirty="0"/>
              <a:t>Claim Status, Eligibility, Prior Authorization, Medicaid Updates</a:t>
            </a:r>
          </a:p>
          <a:p>
            <a:endParaRPr lang="en-US" sz="1100" dirty="0"/>
          </a:p>
          <a:p>
            <a:r>
              <a:rPr lang="en-US" sz="1100" b="1" dirty="0"/>
              <a:t>Conduent Provider Relations Helpdesk </a:t>
            </a:r>
            <a:r>
              <a:rPr lang="en-US" sz="1100" dirty="0"/>
              <a:t>– </a:t>
            </a:r>
            <a:r>
              <a:rPr lang="en-US" sz="1100" dirty="0">
                <a:hlinkClick r:id="rId6"/>
              </a:rPr>
              <a:t>NMProviderSUPPORT@conduent.com </a:t>
            </a:r>
            <a:endParaRPr lang="en-US" sz="1100" dirty="0"/>
          </a:p>
          <a:p>
            <a:r>
              <a:rPr lang="en-US" sz="1100" dirty="0"/>
              <a:t>Claim research assistance and general Medicaid inquiries</a:t>
            </a:r>
          </a:p>
          <a:p>
            <a:endParaRPr lang="en-US" sz="1100" dirty="0"/>
          </a:p>
          <a:p>
            <a:r>
              <a:rPr lang="en-US" sz="1100" b="1" dirty="0"/>
              <a:t>Conduent HIPAA Helpdesk </a:t>
            </a:r>
            <a:r>
              <a:rPr lang="en-US" sz="1100" dirty="0"/>
              <a:t>– </a:t>
            </a:r>
            <a:r>
              <a:rPr lang="en-US" sz="1100" dirty="0">
                <a:hlinkClick r:id="rId7"/>
              </a:rPr>
              <a:t>HIPAA.DeskNM@hsd.nm.gov</a:t>
            </a:r>
            <a:r>
              <a:rPr lang="en-US" sz="1100" dirty="0"/>
              <a:t> </a:t>
            </a:r>
            <a:br>
              <a:rPr lang="en-US" sz="1100" dirty="0"/>
            </a:br>
            <a:r>
              <a:rPr lang="en-US" sz="1100" dirty="0"/>
              <a:t>Assistance on NM Web Portal, EDI inquiries, and Online Claim Submission with DDE (Direct Data Entry)</a:t>
            </a:r>
          </a:p>
          <a:p>
            <a:endParaRPr lang="en-US" sz="1100" dirty="0"/>
          </a:p>
          <a:p>
            <a:r>
              <a:rPr lang="en-US" sz="1100" b="1" dirty="0"/>
              <a:t>Conduent Provider Enrollment Helpdesk </a:t>
            </a:r>
            <a:r>
              <a:rPr lang="en-US" sz="1100" dirty="0"/>
              <a:t>- </a:t>
            </a:r>
            <a:r>
              <a:rPr lang="en-US" sz="1100" dirty="0">
                <a:hlinkClick r:id="rId6"/>
              </a:rPr>
              <a:t>NMProviderSUPPORT@conduent.com </a:t>
            </a:r>
            <a:endParaRPr lang="en-US" sz="1100" dirty="0"/>
          </a:p>
          <a:p>
            <a:r>
              <a:rPr lang="en-US" sz="1100" dirty="0"/>
              <a:t>Provider Enrollment Applications, Forms &amp; Instructions</a:t>
            </a:r>
          </a:p>
          <a:p>
            <a:endParaRPr lang="en-US" sz="1100" dirty="0"/>
          </a:p>
          <a:p>
            <a:r>
              <a:rPr lang="en-US" sz="1100" b="1" dirty="0"/>
              <a:t>Medical Assistance Division, Program Rules </a:t>
            </a:r>
            <a:r>
              <a:rPr lang="en-US" sz="1100" dirty="0"/>
              <a:t>– </a:t>
            </a:r>
            <a:r>
              <a:rPr lang="en-US" sz="1100" dirty="0">
                <a:hlinkClick r:id="rId8"/>
              </a:rPr>
              <a:t>http://www.hca.nm.gov/providers/rules-nm-administrative-code/</a:t>
            </a:r>
            <a:r>
              <a:rPr lang="en-US" sz="1100" dirty="0"/>
              <a:t> </a:t>
            </a:r>
          </a:p>
          <a:p>
            <a:r>
              <a:rPr lang="en-US" sz="1100" dirty="0"/>
              <a:t>NMAC for Programs administered by the Medical Assistance Division</a:t>
            </a:r>
            <a:br>
              <a:rPr lang="en-US" sz="1100" dirty="0"/>
            </a:br>
            <a:br>
              <a:rPr lang="en-US" sz="1100" dirty="0"/>
            </a:br>
            <a:r>
              <a:rPr lang="en-US" sz="1100" b="1" dirty="0"/>
              <a:t>Yes New Mexico - </a:t>
            </a:r>
            <a:r>
              <a:rPr lang="en-US" sz="1100" dirty="0">
                <a:hlinkClick r:id="rId9"/>
              </a:rPr>
              <a:t>https://www.yes.state.nm.us/yesnm/home/index</a:t>
            </a:r>
            <a:br>
              <a:rPr lang="en-US" sz="1100" dirty="0"/>
            </a:br>
            <a:r>
              <a:rPr lang="en-US" sz="1100" dirty="0"/>
              <a:t>Apply, check, update, or renew Medical Assistance (Medicaid) benefits</a:t>
            </a:r>
          </a:p>
          <a:p>
            <a:endParaRPr lang="en-US" sz="1000" dirty="0"/>
          </a:p>
          <a:p>
            <a:br>
              <a:rPr lang="en-US" sz="1000" dirty="0"/>
            </a:b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09402"/>
            <a:ext cx="13581063" cy="1306285"/>
          </a:xfrm>
        </p:spPr>
        <p:txBody>
          <a:bodyPr/>
          <a:lstStyle/>
          <a:p>
            <a:r>
              <a:rPr lang="en-US" sz="3200" dirty="0"/>
              <a:t>Fee for Service Claim Requirements for Rendering, Referring, Ordering, and Attending Providers</a:t>
            </a:r>
          </a:p>
        </p:txBody>
      </p:sp>
      <p:sp>
        <p:nvSpPr>
          <p:cNvPr id="3" name="Date Placeholder 2"/>
          <p:cNvSpPr>
            <a:spLocks noGrp="1"/>
          </p:cNvSpPr>
          <p:nvPr>
            <p:ph type="dt" sz="half" idx="10"/>
          </p:nvPr>
        </p:nvSpPr>
        <p:spPr/>
        <p:txBody>
          <a:bodyPr/>
          <a:lstStyle/>
          <a:p>
            <a:fld id="{3404E093-60DE-44D2-84FC-24A62044C6CA}" type="datetime1">
              <a:rPr lang="en-US" smtClean="0"/>
              <a:t>8/20/2024</a:t>
            </a:fld>
            <a:endParaRPr lang="en-US" dirty="0"/>
          </a:p>
        </p:txBody>
      </p:sp>
      <p:sp>
        <p:nvSpPr>
          <p:cNvPr id="4" name="Footer Placeholder 3"/>
          <p:cNvSpPr>
            <a:spLocks noGrp="1"/>
          </p:cNvSpPr>
          <p:nvPr>
            <p:ph type="ftr" sz="quarter" idx="11"/>
          </p:nvPr>
        </p:nvSpPr>
        <p:spPr/>
        <p:txBody>
          <a:bodyPr/>
          <a:lstStyle/>
          <a:p>
            <a:r>
              <a:rPr lang="en-US"/>
              <a:t>Emergency Medical Services for Non-Citizens (EMSNC)</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42</a:t>
            </a:fld>
            <a:endParaRPr lang="en-US" dirty="0"/>
          </a:p>
        </p:txBody>
      </p:sp>
      <p:sp>
        <p:nvSpPr>
          <p:cNvPr id="6" name="Text Placeholder 5"/>
          <p:cNvSpPr>
            <a:spLocks noGrp="1"/>
          </p:cNvSpPr>
          <p:nvPr>
            <p:ph type="body" sz="quarter" idx="13"/>
          </p:nvPr>
        </p:nvSpPr>
        <p:spPr>
          <a:xfrm>
            <a:off x="520699" y="2082800"/>
            <a:ext cx="13542393" cy="5232400"/>
          </a:xfrm>
        </p:spPr>
        <p:txBody>
          <a:bodyPr/>
          <a:lstStyle/>
          <a:p>
            <a:r>
              <a:rPr lang="en-US" sz="1600" b="1" dirty="0"/>
              <a:t>Hospitals, Outpatient Hospitals, Home Health Agencies, Hospices, Nursing Facilities, ICF/IIDs, and Residential Providers (ARTCs, RTCs, and Group Homes): See Supplement 17-07 at: </a:t>
            </a:r>
            <a:r>
              <a:rPr lang="en-US" sz="1600" dirty="0">
                <a:hlinkClick r:id="rId3"/>
              </a:rPr>
              <a:t>http://www.hsd.state.nm.us/uploads/files/Providers/New%20Mexico%20Administrative%20Code%20Program%20Rules%20and%20Billing/Supplements%20for%20MAD%20NMAC%20Program%20Rules/Supplement%2017-07%20(3).pdf</a:t>
            </a:r>
            <a:endParaRPr lang="en-US" sz="1600" dirty="0"/>
          </a:p>
          <a:p>
            <a:r>
              <a:rPr lang="en-US" sz="1600" b="1" dirty="0"/>
              <a:t>Clinical Labs, Diagnostics Labs, Radiology Facilities and Radiation Treatment Centers; Providers of hearing aids and supplies , glasses, IV infusions, medical supplies and medical equipment; Occupational Therapists, Physical Therapists, Speech and Language Therapists and Pathologists, and Rehabilitation Centers: See Supplement 17-08 at: </a:t>
            </a:r>
            <a:r>
              <a:rPr lang="en-US" sz="1600" dirty="0">
                <a:hlinkClick r:id="rId4"/>
              </a:rPr>
              <a:t>http://www.hsd.state.nm.us/uploads/files/Providers/New%20Mexico%20Administrative%20Code%20Program%20Rules%20and%20Billing/Supplements%20for%20MAD%20NMAC%20Program%20Rules/Supplement%2017-08.pdf</a:t>
            </a:r>
            <a:endParaRPr lang="en-US" sz="1600" dirty="0"/>
          </a:p>
          <a:p>
            <a:r>
              <a:rPr lang="en-US" sz="1600" b="1" dirty="0"/>
              <a:t>All other providers and practitioners of professional services: See Supplement 17-09 at: </a:t>
            </a:r>
            <a:r>
              <a:rPr lang="en-US" sz="1600" dirty="0">
                <a:hlinkClick r:id="rId5"/>
              </a:rPr>
              <a:t>http://www.hsd.state.nm.us/uploads/files/Providers/New%20Mexico%20Administrative%20Code%20Program%20Rules%20and%20Billing/Supplements%20for%20MAD%20NMAC%20Program%20Rules/Supplement%2017-09.pdf </a:t>
            </a:r>
            <a:endParaRPr lang="en-US" sz="1600" dirty="0"/>
          </a:p>
        </p:txBody>
      </p:sp>
    </p:spTree>
    <p:extLst>
      <p:ext uri="{BB962C8B-B14F-4D97-AF65-F5344CB8AC3E}">
        <p14:creationId xmlns:p14="http://schemas.microsoft.com/office/powerpoint/2010/main" val="3237968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E7042EE-B998-4B43-9B35-1E58F5C2FCF2}"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43</a:t>
            </a:fld>
            <a:endParaRPr lang="en-US" dirty="0"/>
          </a:p>
        </p:txBody>
      </p:sp>
      <p:sp>
        <p:nvSpPr>
          <p:cNvPr id="9" name="Rectangle 2"/>
          <p:cNvSpPr>
            <a:spLocks noGrp="1" noChangeArrowheads="1"/>
          </p:cNvSpPr>
          <p:nvPr>
            <p:ph type="title"/>
          </p:nvPr>
        </p:nvSpPr>
        <p:spPr>
          <a:xfrm>
            <a:off x="625475" y="1397000"/>
            <a:ext cx="12604750" cy="1001711"/>
          </a:xfrm>
          <a:noFill/>
        </p:spPr>
        <p:txBody>
          <a:bodyPr/>
          <a:lstStyle/>
          <a:p>
            <a:r>
              <a:rPr lang="en-US" sz="3200" dirty="0">
                <a:solidFill>
                  <a:srgbClr val="000000"/>
                </a:solidFill>
              </a:rPr>
              <a:t>EMSNC Medical Assistance Division Program Policy Rules</a:t>
            </a:r>
            <a:endParaRPr lang="en-US" dirty="0"/>
          </a:p>
        </p:txBody>
      </p:sp>
      <p:sp>
        <p:nvSpPr>
          <p:cNvPr id="10" name="Rectangle 3"/>
          <p:cNvSpPr txBox="1">
            <a:spLocks noChangeArrowheads="1"/>
          </p:cNvSpPr>
          <p:nvPr/>
        </p:nvSpPr>
        <p:spPr bwMode="auto">
          <a:xfrm>
            <a:off x="687070" y="2320605"/>
            <a:ext cx="12543155" cy="530701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0" lvl="1" indent="0">
              <a:spcBef>
                <a:spcPts val="0"/>
              </a:spcBef>
              <a:spcAft>
                <a:spcPts val="0"/>
              </a:spcAft>
              <a:buNone/>
            </a:pPr>
            <a:r>
              <a:rPr lang="en-US" sz="2000" dirty="0"/>
              <a:t>EMSNC Program Rule; Chapter 325 - </a:t>
            </a:r>
            <a:r>
              <a:rPr lang="en-US" sz="2000" dirty="0">
                <a:hlinkClick r:id="rId3"/>
              </a:rPr>
              <a:t>NMAC 8.325.10 </a:t>
            </a:r>
            <a:endParaRPr lang="en-US" sz="1400" dirty="0"/>
          </a:p>
          <a:p>
            <a:endParaRPr lang="en-US" sz="1400" dirty="0"/>
          </a:p>
          <a:p>
            <a:endParaRPr lang="en-US" sz="1400" dirty="0"/>
          </a:p>
          <a:p>
            <a:pPr marL="0" lvl="1" indent="0">
              <a:spcBef>
                <a:spcPts val="0"/>
              </a:spcBef>
              <a:spcAft>
                <a:spcPts val="0"/>
              </a:spcAft>
              <a:buNone/>
            </a:pPr>
            <a:r>
              <a:rPr lang="en-US" sz="2000" dirty="0"/>
              <a:t>EMSNC Eligibility Recipient Rules; NMAC </a:t>
            </a:r>
            <a:r>
              <a:rPr lang="en-US" sz="2000" dirty="0">
                <a:hlinkClick r:id="rId4"/>
              </a:rPr>
              <a:t>8.285.400</a:t>
            </a:r>
            <a:r>
              <a:rPr lang="en-US" sz="2000" dirty="0"/>
              <a:t>, </a:t>
            </a:r>
            <a:r>
              <a:rPr lang="en-US" sz="2000" dirty="0">
                <a:hlinkClick r:id="rId5"/>
              </a:rPr>
              <a:t>8.285.500</a:t>
            </a:r>
            <a:r>
              <a:rPr lang="en-US" sz="2000" dirty="0"/>
              <a:t>, &amp; </a:t>
            </a:r>
            <a:r>
              <a:rPr lang="en-US" sz="2000" dirty="0">
                <a:hlinkClick r:id="rId6"/>
              </a:rPr>
              <a:t>8.285.600</a:t>
            </a:r>
            <a:endParaRPr lang="en-US" sz="2000" dirty="0"/>
          </a:p>
          <a:p>
            <a:r>
              <a:rPr lang="en-US" sz="1800" dirty="0">
                <a:solidFill>
                  <a:schemeClr val="accent4">
                    <a:lumMod val="50000"/>
                  </a:schemeClr>
                </a:solidFill>
              </a:rPr>
              <a:t> </a:t>
            </a:r>
          </a:p>
          <a:p>
            <a:pPr marL="342900" lvl="0" indent="-342900" defTabSz="914400" fontAlgn="base">
              <a:lnSpc>
                <a:spcPct val="150000"/>
              </a:lnSpc>
              <a:spcBef>
                <a:spcPts val="600"/>
              </a:spcBef>
              <a:spcAft>
                <a:spcPts val="600"/>
              </a:spcAft>
              <a:buFont typeface="Arial" pitchFamily="34" charset="0"/>
              <a:buChar char="•"/>
              <a:defRPr/>
            </a:pPr>
            <a:endParaRPr lang="en-US" sz="2000" i="1" kern="0" dirty="0"/>
          </a:p>
          <a:p>
            <a:pPr lvl="1"/>
            <a:br>
              <a:rPr lang="en-US" sz="2400" dirty="0"/>
            </a:br>
            <a:br>
              <a:rPr lang="en-US" sz="2100" dirty="0"/>
            </a:br>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126131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5716E071-9046-4E3A-81D7-905B08E7328A}" type="datetime1">
              <a:rPr lang="en-US" smtClean="0"/>
              <a:t>8/20/2024</a:t>
            </a:fld>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a:t>
            </a:fld>
            <a:endParaRPr lang="en-US" dirty="0"/>
          </a:p>
        </p:txBody>
      </p:sp>
      <p:sp>
        <p:nvSpPr>
          <p:cNvPr id="9" name="Rectangle 2"/>
          <p:cNvSpPr>
            <a:spLocks noGrp="1" noChangeArrowheads="1"/>
          </p:cNvSpPr>
          <p:nvPr>
            <p:ph type="title"/>
          </p:nvPr>
        </p:nvSpPr>
        <p:spPr>
          <a:xfrm>
            <a:off x="625475" y="1396999"/>
            <a:ext cx="12014200" cy="725488"/>
          </a:xfrm>
          <a:noFill/>
        </p:spPr>
        <p:txBody>
          <a:bodyPr/>
          <a:lstStyle/>
          <a:p>
            <a:r>
              <a:rPr lang="en-US" sz="3200" dirty="0"/>
              <a:t>EMSNC General Eligibility Policy</a:t>
            </a:r>
          </a:p>
        </p:txBody>
      </p:sp>
      <p:sp>
        <p:nvSpPr>
          <p:cNvPr id="10" name="Rectangle 3"/>
          <p:cNvSpPr txBox="1">
            <a:spLocks noChangeArrowheads="1"/>
          </p:cNvSpPr>
          <p:nvPr/>
        </p:nvSpPr>
        <p:spPr bwMode="auto">
          <a:xfrm>
            <a:off x="625474" y="2207011"/>
            <a:ext cx="12543155" cy="5274444"/>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400" dirty="0"/>
              <a:t>The NM Medicaid program provides coverage of EMSNC for certain non-citizens who are undocumented or who do not meet the qualifying immigration criteria specified in NMAC 8.200.410. The following requirements must be met:</a:t>
            </a:r>
          </a:p>
          <a:p>
            <a:endParaRPr lang="en-US" sz="2000" strike="sngStrike" dirty="0">
              <a:latin typeface="Arial" panose="020B0604020202020204" pitchFamily="34" charset="0"/>
              <a:cs typeface="Arial" panose="020B0604020202020204" pitchFamily="34" charset="0"/>
            </a:endParaRP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The individual must apply for coverage no later than the last day of the third month following the month in which the emergency services were received. </a:t>
            </a:r>
          </a:p>
          <a:p>
            <a:pPr marL="1396060" lvl="2"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Example: If the date of service of the emergency service was in January, the client must apply for EMSNC coverage by the last day of April. </a:t>
            </a: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Applicant must be a resident of New Mexico.  </a:t>
            </a: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Applicant must meet financial eligibility. </a:t>
            </a:r>
          </a:p>
          <a:p>
            <a:pPr marL="742950" lvl="1"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Emergency medical services must meet the definition of emergency per </a:t>
            </a:r>
            <a:r>
              <a:rPr lang="en-US" sz="2000" dirty="0">
                <a:latin typeface="Arial" panose="020B0604020202020204" pitchFamily="34" charset="0"/>
                <a:cs typeface="Arial" panose="020B0604020202020204" pitchFamily="34" charset="0"/>
                <a:hlinkClick r:id="rId3"/>
              </a:rPr>
              <a:t>NMAC 8.325.10.13</a:t>
            </a:r>
            <a:r>
              <a:rPr lang="en-US" sz="2000" dirty="0">
                <a:latin typeface="Arial" panose="020B0604020202020204" pitchFamily="34" charset="0"/>
                <a:cs typeface="Arial" panose="020B0604020202020204" pitchFamily="34" charset="0"/>
              </a:rPr>
              <a:t>.</a:t>
            </a:r>
          </a:p>
          <a:p>
            <a:pPr marL="1396060" lvl="2" indent="-285750" algn="just" defTabSz="457200">
              <a:lnSpc>
                <a:spcPct val="12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Determination of emergency status is made by the Third Party Assessor (TPA).</a:t>
            </a:r>
          </a:p>
          <a:p>
            <a:pPr marL="742950" lvl="1" indent="-285750" algn="just" defTabSz="457200">
              <a:lnSpc>
                <a:spcPct val="120000"/>
              </a:lnSpc>
              <a:spcBef>
                <a:spcPts val="600"/>
              </a:spcBef>
              <a:spcAft>
                <a:spcPts val="600"/>
              </a:spcAft>
              <a:buFont typeface="Arial" pitchFamily="34" charset="0"/>
              <a:buChar char="•"/>
            </a:pPr>
            <a:endParaRPr lang="en-US"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A67100AE-9E9C-418E-9019-33A9D00E2BD4}"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a:t>
            </a:fld>
            <a:endParaRPr lang="en-US" dirty="0"/>
          </a:p>
        </p:txBody>
      </p:sp>
      <p:sp>
        <p:nvSpPr>
          <p:cNvPr id="9" name="Rectangle 2"/>
          <p:cNvSpPr>
            <a:spLocks noGrp="1" noChangeArrowheads="1"/>
          </p:cNvSpPr>
          <p:nvPr>
            <p:ph type="title"/>
          </p:nvPr>
        </p:nvSpPr>
        <p:spPr>
          <a:xfrm>
            <a:off x="625475" y="1490100"/>
            <a:ext cx="12604750" cy="611832"/>
          </a:xfrm>
          <a:noFill/>
        </p:spPr>
        <p:txBody>
          <a:bodyPr/>
          <a:lstStyle/>
          <a:p>
            <a:r>
              <a:rPr lang="en-US" sz="3200" dirty="0"/>
              <a:t>EMSNC Definition</a:t>
            </a:r>
            <a:endParaRPr lang="en-US" dirty="0"/>
          </a:p>
        </p:txBody>
      </p:sp>
      <p:sp>
        <p:nvSpPr>
          <p:cNvPr id="10" name="Rectangle 3"/>
          <p:cNvSpPr txBox="1">
            <a:spLocks noChangeArrowheads="1"/>
          </p:cNvSpPr>
          <p:nvPr/>
        </p:nvSpPr>
        <p:spPr bwMode="auto">
          <a:xfrm>
            <a:off x="687070" y="2320606"/>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1" defTabSz="457200">
              <a:lnSpc>
                <a:spcPct val="150000"/>
              </a:lnSpc>
              <a:spcBef>
                <a:spcPts val="600"/>
              </a:spcBef>
              <a:spcAft>
                <a:spcPts val="600"/>
              </a:spcAft>
            </a:pPr>
            <a:r>
              <a:rPr lang="en-US" sz="2000" dirty="0">
                <a:latin typeface="Arial" panose="020B0604020202020204" pitchFamily="34" charset="0"/>
                <a:cs typeface="Arial" panose="020B0604020202020204" pitchFamily="34" charset="0"/>
              </a:rPr>
              <a:t>Emergency as defined for EMSNC includes labor and delivery including inductions and cesarean sections, as well as any other medical conditions, manifesting itself with acute symptoms of sufficient severity such that the absence of immediate emergency medical attention could reasonably be expected to result in one of the following:</a:t>
            </a:r>
            <a:endParaRPr lang="en-US" sz="2000" dirty="0"/>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Recipient’s death</a:t>
            </a:r>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Conditions which place the </a:t>
            </a:r>
            <a:r>
              <a:rPr lang="en-US" sz="2000" dirty="0"/>
              <a:t>individual’s </a:t>
            </a:r>
            <a:r>
              <a:rPr lang="en-US" sz="2000" dirty="0">
                <a:latin typeface="Arial" panose="020B0604020202020204" pitchFamily="34" charset="0"/>
                <a:cs typeface="Arial" panose="020B0604020202020204" pitchFamily="34" charset="0"/>
              </a:rPr>
              <a:t>health in serious jeopardy </a:t>
            </a:r>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Serious impairment of bodily functions; or</a:t>
            </a:r>
          </a:p>
          <a:p>
            <a:pPr marL="742950" lvl="1" indent="-285750" defTabSz="457200">
              <a:lnSpc>
                <a:spcPct val="150000"/>
              </a:lnSpc>
              <a:spcBef>
                <a:spcPts val="600"/>
              </a:spcBef>
              <a:spcAft>
                <a:spcPts val="600"/>
              </a:spcAft>
              <a:buFont typeface="Arial" pitchFamily="34" charset="0"/>
              <a:buChar char="•"/>
            </a:pPr>
            <a:r>
              <a:rPr lang="en-US" sz="2000" dirty="0">
                <a:latin typeface="Arial" panose="020B0604020202020204" pitchFamily="34" charset="0"/>
                <a:cs typeface="Arial" panose="020B0604020202020204" pitchFamily="34" charset="0"/>
              </a:rPr>
              <a:t>Serious dysfunction of any bodily organ or part</a:t>
            </a:r>
          </a:p>
          <a:p>
            <a:pPr marL="457200" lvl="1" defTabSz="457200">
              <a:spcBef>
                <a:spcPts val="600"/>
              </a:spcBef>
              <a:spcAft>
                <a:spcPts val="600"/>
              </a:spcAft>
            </a:pPr>
            <a:r>
              <a:rPr lang="en-US" sz="1600" dirty="0">
                <a:latin typeface="Arial" panose="020B0604020202020204" pitchFamily="34" charset="0"/>
                <a:cs typeface="Arial" panose="020B0604020202020204" pitchFamily="34" charset="0"/>
              </a:rPr>
              <a:t>Note: Services are covered only when necessary to treat or evaluate a condition meeting the definition of emergency and are covered only for the duration of that emergency.</a:t>
            </a:r>
          </a:p>
          <a:p>
            <a:pPr marL="457200" lvl="1" defTabSz="457200">
              <a:spcBef>
                <a:spcPts val="600"/>
              </a:spcBef>
              <a:spcAft>
                <a:spcPts val="600"/>
              </a:spcAft>
            </a:pPr>
            <a:endParaRPr lang="en-US" sz="1600" b="1" dirty="0">
              <a:latin typeface="Arial" panose="020B0604020202020204" pitchFamily="34" charset="0"/>
              <a:cs typeface="Arial" panose="020B0604020202020204" pitchFamily="34" charset="0"/>
            </a:endParaRPr>
          </a:p>
          <a:p>
            <a:endParaRPr lang="en-US" sz="2800" dirty="0"/>
          </a:p>
          <a:p>
            <a:r>
              <a:rPr lang="en-US" sz="2800" dirty="0"/>
              <a:t> </a:t>
            </a:r>
          </a:p>
          <a:p>
            <a:endParaRPr lang="en-US" sz="2800" dirty="0"/>
          </a:p>
          <a:p>
            <a:r>
              <a:rPr lang="en-US" sz="2800" dirty="0"/>
              <a:t> </a:t>
            </a:r>
          </a:p>
          <a:p>
            <a:pPr marL="457200" lvl="1" defTabSz="457200">
              <a:spcBef>
                <a:spcPts val="600"/>
              </a:spcBef>
              <a:spcAft>
                <a:spcPts val="600"/>
              </a:spcAft>
            </a:pPr>
            <a:endParaRPr lang="en-US" sz="1600" dirty="0">
              <a:solidFill>
                <a:srgbClr val="000000"/>
              </a:solidFill>
              <a:latin typeface="Arial" panose="020B0604020202020204" pitchFamily="34" charset="0"/>
              <a:cs typeface="Arial" panose="020B0604020202020204" pitchFamily="34" charset="0"/>
            </a:endParaRPr>
          </a:p>
          <a:p>
            <a:pPr lvl="1"/>
            <a:endParaRPr lang="en-US" sz="2100"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Tree>
    <p:extLst>
      <p:ext uri="{BB962C8B-B14F-4D97-AF65-F5344CB8AC3E}">
        <p14:creationId xmlns:p14="http://schemas.microsoft.com/office/powerpoint/2010/main" val="10316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69FE93A-243C-4AB3-BF93-2CA349EDC93A}"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a:t>
            </a:fld>
            <a:endParaRPr lang="en-US" dirty="0"/>
          </a:p>
        </p:txBody>
      </p:sp>
      <p:sp>
        <p:nvSpPr>
          <p:cNvPr id="9" name="Rectangle 2"/>
          <p:cNvSpPr>
            <a:spLocks noGrp="1" noChangeArrowheads="1"/>
          </p:cNvSpPr>
          <p:nvPr>
            <p:ph type="title"/>
          </p:nvPr>
        </p:nvSpPr>
        <p:spPr>
          <a:xfrm>
            <a:off x="706067" y="1545465"/>
            <a:ext cx="12604750" cy="853246"/>
          </a:xfrm>
          <a:noFill/>
        </p:spPr>
        <p:txBody>
          <a:bodyPr/>
          <a:lstStyle/>
          <a:p>
            <a:r>
              <a:rPr lang="en-US" sz="3200" dirty="0"/>
              <a:t>Services Not Covered Under EMSNC</a:t>
            </a:r>
            <a:endParaRPr lang="en-US" dirty="0"/>
          </a:p>
        </p:txBody>
      </p:sp>
      <p:sp>
        <p:nvSpPr>
          <p:cNvPr id="2" name="Rectangle 1"/>
          <p:cNvSpPr/>
          <p:nvPr/>
        </p:nvSpPr>
        <p:spPr>
          <a:xfrm>
            <a:off x="3895725" y="2847975"/>
            <a:ext cx="6667500"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3" name="TextBox 2"/>
          <p:cNvSpPr txBox="1"/>
          <p:nvPr/>
        </p:nvSpPr>
        <p:spPr>
          <a:xfrm>
            <a:off x="706066" y="2398711"/>
            <a:ext cx="12458391" cy="3319918"/>
          </a:xfrm>
          <a:prstGeom prst="rect">
            <a:avLst/>
          </a:prstGeom>
          <a:noFill/>
        </p:spPr>
        <p:txBody>
          <a:bodyPr wrap="square" numCol="2" rtlCol="0">
            <a:spAutoFit/>
          </a:bodyPr>
          <a:lstStyle/>
          <a:p>
            <a:pPr marL="457200" indent="-457200">
              <a:buFont typeface="Arial" panose="020B0604020202020204" pitchFamily="34" charset="0"/>
              <a:buChar char="•"/>
            </a:pPr>
            <a:r>
              <a:rPr lang="en-US" sz="2000" dirty="0"/>
              <a:t>Long Term Care </a:t>
            </a:r>
          </a:p>
          <a:p>
            <a:pPr marL="457200" indent="-457200">
              <a:buFont typeface="Arial" panose="020B0604020202020204" pitchFamily="34" charset="0"/>
              <a:buChar char="•"/>
            </a:pPr>
            <a:r>
              <a:rPr lang="en-US" sz="2000" dirty="0"/>
              <a:t>Organ transplants</a:t>
            </a:r>
          </a:p>
          <a:p>
            <a:pPr marL="457200" indent="-457200">
              <a:buFont typeface="Arial" panose="020B0604020202020204" pitchFamily="34" charset="0"/>
              <a:buChar char="•"/>
            </a:pPr>
            <a:r>
              <a:rPr lang="en-US" sz="2000" dirty="0"/>
              <a:t>Rehabilitation services</a:t>
            </a:r>
          </a:p>
          <a:p>
            <a:pPr marL="457200" indent="-457200">
              <a:buFont typeface="Arial" panose="020B0604020202020204" pitchFamily="34" charset="0"/>
              <a:buChar char="•"/>
            </a:pPr>
            <a:r>
              <a:rPr lang="en-US" sz="2000" dirty="0"/>
              <a:t>Surgical procedures, other than unscheduled emergency procedures</a:t>
            </a:r>
          </a:p>
          <a:p>
            <a:pPr marL="457200" indent="-457200">
              <a:buFont typeface="Arial" panose="020B0604020202020204" pitchFamily="34" charset="0"/>
              <a:buChar char="•"/>
            </a:pPr>
            <a:r>
              <a:rPr lang="en-US" sz="2000" dirty="0"/>
              <a:t>Psychiatric or psychological services</a:t>
            </a:r>
          </a:p>
          <a:p>
            <a:pPr marL="457200" indent="-457200">
              <a:buFont typeface="Arial" panose="020B0604020202020204" pitchFamily="34" charset="0"/>
              <a:buChar char="•"/>
            </a:pPr>
            <a:r>
              <a:rPr lang="en-US" sz="2000" dirty="0"/>
              <a:t>Durable medical equipment or supplies</a:t>
            </a:r>
          </a:p>
          <a:p>
            <a:pPr marL="457200" indent="-457200">
              <a:buFont typeface="Arial" panose="020B0604020202020204" pitchFamily="34" charset="0"/>
              <a:buChar char="•"/>
            </a:pPr>
            <a:r>
              <a:rPr lang="en-US" sz="2000" dirty="0"/>
              <a:t>Eyeglasses</a:t>
            </a:r>
          </a:p>
          <a:p>
            <a:pPr marL="457200" indent="-457200">
              <a:buFont typeface="Arial" panose="020B0604020202020204" pitchFamily="34" charset="0"/>
              <a:buChar char="•"/>
            </a:pPr>
            <a:r>
              <a:rPr lang="en-US" sz="2000" dirty="0"/>
              <a:t>Hearing aids</a:t>
            </a:r>
          </a:p>
          <a:p>
            <a:pPr marL="457200" indent="-457200">
              <a:buFont typeface="Arial" panose="020B0604020202020204" pitchFamily="34" charset="0"/>
              <a:buChar char="•"/>
            </a:pPr>
            <a:r>
              <a:rPr lang="en-US" sz="2000" dirty="0"/>
              <a:t>Outpatient prescriptions</a:t>
            </a:r>
          </a:p>
          <a:p>
            <a:pPr marL="457200" indent="-457200">
              <a:buFont typeface="Arial" panose="020B0604020202020204" pitchFamily="34" charset="0"/>
              <a:buChar char="•"/>
            </a:pPr>
            <a:r>
              <a:rPr lang="en-US" sz="2000" dirty="0"/>
              <a:t>Podiatry services</a:t>
            </a:r>
          </a:p>
          <a:p>
            <a:pPr marL="457200" indent="-457200">
              <a:buFont typeface="Arial" panose="020B0604020202020204" pitchFamily="34" charset="0"/>
              <a:buChar char="•"/>
            </a:pPr>
            <a:r>
              <a:rPr lang="en-US" sz="2000" dirty="0"/>
              <a:t>Prenatal care</a:t>
            </a:r>
          </a:p>
          <a:p>
            <a:pPr marL="457200" indent="-457200">
              <a:buFont typeface="Arial" panose="020B0604020202020204" pitchFamily="34" charset="0"/>
              <a:buChar char="•"/>
            </a:pPr>
            <a:r>
              <a:rPr lang="en-US" sz="2000" dirty="0"/>
              <a:t>Well child care</a:t>
            </a:r>
          </a:p>
          <a:p>
            <a:pPr marL="457200" indent="-457200">
              <a:buFont typeface="Arial" panose="020B0604020202020204" pitchFamily="34" charset="0"/>
              <a:buChar char="•"/>
            </a:pPr>
            <a:r>
              <a:rPr lang="en-US" sz="2000" dirty="0"/>
              <a:t>Routine dental care</a:t>
            </a:r>
          </a:p>
          <a:p>
            <a:pPr marL="457200" indent="-457200">
              <a:buFont typeface="Arial" panose="020B0604020202020204" pitchFamily="34" charset="0"/>
              <a:buChar char="•"/>
            </a:pPr>
            <a:r>
              <a:rPr lang="en-US" sz="2000" dirty="0"/>
              <a:t>Routine dialysis services</a:t>
            </a:r>
          </a:p>
          <a:p>
            <a:pPr marL="457200" indent="-457200">
              <a:buFont typeface="Arial" panose="020B0604020202020204" pitchFamily="34" charset="0"/>
              <a:buChar char="•"/>
            </a:pPr>
            <a:r>
              <a:rPr lang="en-US" sz="2000" dirty="0"/>
              <a:t>Any medical service furnished by a border or out-of-state provider</a:t>
            </a:r>
          </a:p>
          <a:p>
            <a:pPr marL="457200" indent="-457200">
              <a:buFont typeface="Arial" panose="020B0604020202020204" pitchFamily="34" charset="0"/>
              <a:buChar char="•"/>
            </a:pPr>
            <a:r>
              <a:rPr lang="en-US" sz="2000" dirty="0"/>
              <a:t>Non-emergency transportation</a:t>
            </a:r>
          </a:p>
          <a:p>
            <a:pPr marL="457200" indent="-457200">
              <a:buFont typeface="Arial" panose="020B0604020202020204" pitchFamily="34" charset="0"/>
              <a:buChar char="•"/>
            </a:pPr>
            <a:r>
              <a:rPr lang="en-US" sz="2000" dirty="0"/>
              <a:t>Preventive care</a:t>
            </a:r>
            <a:endParaRPr lang="en-US" dirty="0"/>
          </a:p>
          <a:p>
            <a:endParaRPr lang="en-US" dirty="0"/>
          </a:p>
        </p:txBody>
      </p:sp>
      <p:sp>
        <p:nvSpPr>
          <p:cNvPr id="16" name="TextBox 15"/>
          <p:cNvSpPr txBox="1"/>
          <p:nvPr/>
        </p:nvSpPr>
        <p:spPr>
          <a:xfrm>
            <a:off x="706067" y="5718629"/>
            <a:ext cx="12917715" cy="1938992"/>
          </a:xfrm>
          <a:prstGeom prst="rect">
            <a:avLst/>
          </a:prstGeom>
          <a:noFill/>
        </p:spPr>
        <p:txBody>
          <a:bodyPr wrap="square" rtlCol="0">
            <a:spAutoFit/>
          </a:bodyPr>
          <a:lstStyle/>
          <a:p>
            <a:r>
              <a:rPr lang="en-US" sz="2000" dirty="0"/>
              <a:t>Out-of-state medical services are limited to deliveries only when provided by an out of state border provider. The EMSNC client must be a resident of New Mexico. The border provider must be an enrolled Medicaid provider. </a:t>
            </a:r>
          </a:p>
          <a:p>
            <a:endParaRPr lang="en-US" sz="2000" dirty="0"/>
          </a:p>
          <a:p>
            <a:r>
              <a:rPr lang="en-US" sz="2000" dirty="0"/>
              <a:t>If an individual’s medical condition requires a transfer to another acute care hospital, the individual must be transferred to an in-state acute care hospital.</a:t>
            </a:r>
          </a:p>
          <a:p>
            <a:endParaRPr lang="en-US" sz="2000" dirty="0"/>
          </a:p>
        </p:txBody>
      </p:sp>
    </p:spTree>
    <p:extLst>
      <p:ext uri="{BB962C8B-B14F-4D97-AF65-F5344CB8AC3E}">
        <p14:creationId xmlns:p14="http://schemas.microsoft.com/office/powerpoint/2010/main" val="81999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2087E33B-800D-4D78-AB7C-9B1D3F1981C6}" type="datetime1">
              <a:rPr lang="en-US" smtClean="0"/>
              <a:t>8/20/2024</a:t>
            </a:fld>
            <a:endParaRPr lang="en-US"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8</a:t>
            </a:fld>
            <a:endParaRPr lang="en-US" dirty="0"/>
          </a:p>
        </p:txBody>
      </p:sp>
      <p:sp>
        <p:nvSpPr>
          <p:cNvPr id="9" name="Rectangle 2"/>
          <p:cNvSpPr>
            <a:spLocks noGrp="1" noChangeArrowheads="1"/>
          </p:cNvSpPr>
          <p:nvPr>
            <p:ph type="title"/>
          </p:nvPr>
        </p:nvSpPr>
        <p:spPr>
          <a:xfrm>
            <a:off x="706067" y="1545465"/>
            <a:ext cx="12604750" cy="853246"/>
          </a:xfrm>
          <a:noFill/>
        </p:spPr>
        <p:txBody>
          <a:bodyPr/>
          <a:lstStyle/>
          <a:p>
            <a:r>
              <a:rPr lang="en-US" sz="3200" dirty="0"/>
              <a:t>Prior Authorizations (PA) in Conjunction With EMSNC</a:t>
            </a:r>
            <a:endParaRPr lang="en-US" dirty="0"/>
          </a:p>
        </p:txBody>
      </p:sp>
      <p:sp>
        <p:nvSpPr>
          <p:cNvPr id="4" name="Line Callout 1 3"/>
          <p:cNvSpPr/>
          <p:nvPr/>
        </p:nvSpPr>
        <p:spPr>
          <a:xfrm>
            <a:off x="3895725" y="2847975"/>
            <a:ext cx="6667500"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Footer Placeholder 2"/>
          <p:cNvSpPr>
            <a:spLocks noGrp="1"/>
          </p:cNvSpPr>
          <p:nvPr>
            <p:ph type="ftr" sz="quarter" idx="11"/>
          </p:nvPr>
        </p:nvSpPr>
        <p:spPr>
          <a:xfrm>
            <a:off x="1862715" y="7627621"/>
            <a:ext cx="7514965" cy="438150"/>
          </a:xfrm>
        </p:spPr>
        <p:txBody>
          <a:bodyPr/>
          <a:lstStyle/>
          <a:p>
            <a:r>
              <a:rPr lang="en-US"/>
              <a:t>Emergency Medical Services for Non-Citizens (EMSNC)</a:t>
            </a:r>
            <a:endParaRPr lang="en-US" dirty="0"/>
          </a:p>
        </p:txBody>
      </p:sp>
      <p:sp>
        <p:nvSpPr>
          <p:cNvPr id="5" name="TextBox 4"/>
          <p:cNvSpPr txBox="1"/>
          <p:nvPr/>
        </p:nvSpPr>
        <p:spPr>
          <a:xfrm>
            <a:off x="841829" y="2391589"/>
            <a:ext cx="12322628" cy="4093428"/>
          </a:xfrm>
          <a:prstGeom prst="rect">
            <a:avLst/>
          </a:prstGeom>
          <a:noFill/>
        </p:spPr>
        <p:txBody>
          <a:bodyPr wrap="square" rtlCol="0">
            <a:spAutoFit/>
          </a:bodyPr>
          <a:lstStyle/>
          <a:p>
            <a:r>
              <a:rPr lang="en-US" dirty="0"/>
              <a:t>EMSNC claims are for emergency medical service(s) only. Prior Authorization is not required for processing a claim. The MAD 778 functions as an approval and is required to be submitted with the claim for rendered emergency service(s).</a:t>
            </a:r>
          </a:p>
          <a:p>
            <a:endParaRPr lang="en-US" dirty="0"/>
          </a:p>
          <a:p>
            <a:r>
              <a:rPr lang="en-US" dirty="0"/>
              <a:t>The New Mexico Income Support Division (ISD) has replaced the MAD 309 and 310 forms with the MAD 778.  MAD 310 forms are no longer accepted. </a:t>
            </a:r>
          </a:p>
          <a:p>
            <a:endParaRPr lang="en-US" dirty="0"/>
          </a:p>
          <a:p>
            <a:r>
              <a:rPr lang="en-US" dirty="0"/>
              <a:t>Per </a:t>
            </a:r>
            <a:r>
              <a:rPr lang="en-US" dirty="0">
                <a:hlinkClick r:id="rId3"/>
              </a:rPr>
              <a:t>NMAC 8.325.10.16 </a:t>
            </a:r>
            <a:r>
              <a:rPr lang="en-US" dirty="0"/>
              <a:t>, claims for services to a recipient who is a non-citizen are reviewed by the Medical Assistance Division (MAD), or its designee before payment to determine if the circumstances warrant coverage.</a:t>
            </a:r>
          </a:p>
        </p:txBody>
      </p:sp>
    </p:spTree>
    <p:extLst>
      <p:ext uri="{BB962C8B-B14F-4D97-AF65-F5344CB8AC3E}">
        <p14:creationId xmlns:p14="http://schemas.microsoft.com/office/powerpoint/2010/main" val="257922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95300" y="1460664"/>
            <a:ext cx="13581063" cy="641267"/>
          </a:xfrm>
          <a:noFill/>
        </p:spPr>
        <p:txBody>
          <a:bodyPr/>
          <a:lstStyle/>
          <a:p>
            <a:r>
              <a:rPr lang="en-US" sz="3200" dirty="0"/>
              <a:t>EMSNC  Application Process</a:t>
            </a:r>
            <a:endParaRPr lang="en-US" strike="sngStrike" dirty="0"/>
          </a:p>
        </p:txBody>
      </p:sp>
      <p:sp>
        <p:nvSpPr>
          <p:cNvPr id="32" name="Slide Number Placeholder 3"/>
          <p:cNvSpPr>
            <a:spLocks noGrp="1"/>
          </p:cNvSpPr>
          <p:nvPr>
            <p:ph type="sldNum" sz="quarter" idx="12"/>
          </p:nvPr>
        </p:nvSpPr>
        <p:spPr/>
        <p:txBody>
          <a:bodyPr/>
          <a:lstStyle/>
          <a:p>
            <a:fld id="{CACB3E39-5571-0247-86B7-EF41C2ABA1DB}" type="slidenum">
              <a:rPr lang="en-US" smtClean="0"/>
              <a:pPr/>
              <a:t>9</a:t>
            </a:fld>
            <a:endParaRPr lang="en-US" dirty="0"/>
          </a:p>
        </p:txBody>
      </p:sp>
      <p:sp>
        <p:nvSpPr>
          <p:cNvPr id="10" name="Rectangle 3"/>
          <p:cNvSpPr txBox="1">
            <a:spLocks noChangeArrowheads="1"/>
          </p:cNvSpPr>
          <p:nvPr/>
        </p:nvSpPr>
        <p:spPr bwMode="auto">
          <a:xfrm>
            <a:off x="495300" y="2220686"/>
            <a:ext cx="13357233" cy="512568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lgn="just" defTabSz="457200">
              <a:lnSpc>
                <a:spcPct val="150000"/>
              </a:lnSpc>
              <a:spcBef>
                <a:spcPts val="600"/>
              </a:spcBef>
              <a:spcAft>
                <a:spcPts val="600"/>
              </a:spcAft>
            </a:pPr>
            <a:r>
              <a:rPr lang="en-US" sz="1600" dirty="0">
                <a:latin typeface="Arial" panose="020B0604020202020204" pitchFamily="34" charset="0"/>
                <a:cs typeface="Arial" panose="020B0604020202020204" pitchFamily="34" charset="0"/>
              </a:rPr>
              <a:t>After receipt of emergency services, the following steps must be completed:</a:t>
            </a:r>
          </a:p>
          <a:p>
            <a:pPr marL="938860" lvl="1"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individual must be referred to the Income Support Division (ISD) by the medical provider where the emergency service was provided. The medical provider fills out the Medical Services for Aliens Referral for Eligibility Determination (MAD 308). The applicant submits the MAD 308 form to ISD and completes an HSD 100 application where financial eligibility is determined.</a:t>
            </a:r>
          </a:p>
          <a:p>
            <a:pPr lvl="2" algn="just" defTabSz="457200">
              <a:spcBef>
                <a:spcPts val="600"/>
              </a:spcBef>
              <a:spcAft>
                <a:spcPts val="600"/>
              </a:spcAft>
            </a:pPr>
            <a:r>
              <a:rPr lang="en-US" sz="1600" dirty="0">
                <a:latin typeface="Arial" panose="020B0604020202020204" pitchFamily="34" charset="0"/>
                <a:cs typeface="Arial" panose="020B0604020202020204" pitchFamily="34" charset="0"/>
              </a:rPr>
              <a:t>MAD 308 Form: </a:t>
            </a:r>
            <a:r>
              <a:rPr lang="en-US" sz="1600" dirty="0">
                <a:latin typeface="Arial" panose="020B0604020202020204" pitchFamily="34" charset="0"/>
                <a:cs typeface="Arial" panose="020B0604020202020204" pitchFamily="34" charset="0"/>
                <a:hlinkClick r:id="rId3"/>
              </a:rPr>
              <a:t>https://nmmedicaid.portal.conduent.com/static/PDFs/EMSNCMAD308.pdf</a:t>
            </a:r>
            <a:r>
              <a:rPr lang="en-US" sz="1600" dirty="0">
                <a:latin typeface="Arial" panose="020B0604020202020204" pitchFamily="34" charset="0"/>
                <a:cs typeface="Arial" panose="020B0604020202020204" pitchFamily="34" charset="0"/>
              </a:rPr>
              <a:t> </a:t>
            </a:r>
          </a:p>
          <a:p>
            <a:pPr marL="938860" lvl="1"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ISD approves the application, the individual will receive a MAD 778 (Notification of Approval of Application For Emergency Medical Services for Non-Citizens). The provider must receive a copy of  the MAD 778 from the individual before submitting a claim. The approval of financial eligibility is not a guarantee that Medicaid will pay for the services as the TPA needs to make the medical determination. </a:t>
            </a:r>
          </a:p>
          <a:p>
            <a:pPr marL="938860" lvl="1"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ISD denies the application, the individual will receive a MAD 307 (Notification of Denial or Delay of Action on Application for Emergency Medical Services for Non-Citizens). </a:t>
            </a:r>
          </a:p>
          <a:p>
            <a:pPr marL="1591970" lvl="2"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MAD 307 provides an explanation for the denial or delay and informs the applicant of his/her appeal rights. </a:t>
            </a:r>
          </a:p>
          <a:p>
            <a:pPr marL="1591970" lvl="2" indent="-285750" algn="just"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If the applicant is denied, the individual is responsible for payment and can be billed directly by the Provider.</a:t>
            </a:r>
          </a:p>
          <a:p>
            <a:pPr marL="938860" lvl="1" indent="-285750" defTabSz="457200">
              <a:spcBef>
                <a:spcPts val="600"/>
              </a:spcBef>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individual must notify providers of the approved or denied EMSNC Medicaid application.	</a:t>
            </a:r>
          </a:p>
          <a:p>
            <a:pPr defTabSz="457200">
              <a:spcBef>
                <a:spcPts val="600"/>
              </a:spcBef>
              <a:spcAft>
                <a:spcPts val="600"/>
              </a:spcAft>
            </a:pP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34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10632</TotalTime>
  <Words>4339</Words>
  <Application>Microsoft Office PowerPoint</Application>
  <PresentationFormat>Custom</PresentationFormat>
  <Paragraphs>477</Paragraphs>
  <Slides>44</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Comic Sans MS</vt:lpstr>
      <vt:lpstr>Museo Sans For Dell</vt:lpstr>
      <vt:lpstr>Wingdings</vt:lpstr>
      <vt:lpstr>Conduent_PPT_Template_White_6Jan</vt:lpstr>
      <vt:lpstr>Emergency Medical Services for Non-Citizens (EMSNC)</vt:lpstr>
      <vt:lpstr>PowerPoint Presentation</vt:lpstr>
      <vt:lpstr>Objectives</vt:lpstr>
      <vt:lpstr>EMSNC Eligibility – COE 085</vt:lpstr>
      <vt:lpstr>EMSNC General Eligibility Policy</vt:lpstr>
      <vt:lpstr>EMSNC Definition</vt:lpstr>
      <vt:lpstr>Services Not Covered Under EMSNC</vt:lpstr>
      <vt:lpstr>Prior Authorizations (PA) in Conjunction With EMSNC</vt:lpstr>
      <vt:lpstr>EMSNC  Application Process</vt:lpstr>
      <vt:lpstr>MAD 308                                            MAD 307</vt:lpstr>
      <vt:lpstr>EMSNC MAD 708</vt:lpstr>
      <vt:lpstr>EMSNC Labor and Delivery Claims</vt:lpstr>
      <vt:lpstr>Newborn Medicaid Coverage and Recertification</vt:lpstr>
      <vt:lpstr>Viewing EMSNC Eligibility via the NM Medicaid Web Portal</vt:lpstr>
      <vt:lpstr>EMSNC Eligibility on the NM Web Portal</vt:lpstr>
      <vt:lpstr>EMSNC Eligibility on NM Web Portal</vt:lpstr>
      <vt:lpstr>EMSNC Eligibility on NM Web Portal Continued</vt:lpstr>
      <vt:lpstr>EMSNC Eligibility on NM Web Portal Continued</vt:lpstr>
      <vt:lpstr>EMSNC Claim Submissions</vt:lpstr>
      <vt:lpstr>EMSNC Claim Submission Requirements</vt:lpstr>
      <vt:lpstr>EMSNC Claim Submission Requirements Continued</vt:lpstr>
      <vt:lpstr>Submitting EMSNC Claims</vt:lpstr>
      <vt:lpstr>EMSNC Claim Status Inquiry</vt:lpstr>
      <vt:lpstr>NM Web Portal Claim Status Inquiry</vt:lpstr>
      <vt:lpstr>EMSNC Determinations</vt:lpstr>
      <vt:lpstr>EMSNC Claim Denials by TPA</vt:lpstr>
      <vt:lpstr>EMSNC Questions Regarding Medical Reviews or Reconsiderations</vt:lpstr>
      <vt:lpstr>EMSNC Claim Denials by Conduent - Resubmission </vt:lpstr>
      <vt:lpstr>EMSNC Claim Denials – Explanation of Benefits (EOB) Codes</vt:lpstr>
      <vt:lpstr>EMSNC Claim Denials – Resubmissions to Conduent Continued</vt:lpstr>
      <vt:lpstr>EMSNC Claim Denials - Resubmissions to Conduent Continued</vt:lpstr>
      <vt:lpstr>EMSNC Claim Adjustments</vt:lpstr>
      <vt:lpstr>EMSNC Reconsiderations</vt:lpstr>
      <vt:lpstr>EMSNC Out of State Claims</vt:lpstr>
      <vt:lpstr>EMSNC Frequently Asked Questions (FAQs)</vt:lpstr>
      <vt:lpstr>EMSNC Claim FAQs</vt:lpstr>
      <vt:lpstr>EMSNC Claim FAQs Continued</vt:lpstr>
      <vt:lpstr>EMSNC Claim Reminders, Tips, and Resources</vt:lpstr>
      <vt:lpstr>EMSNC Claim Reminders &amp; Tips</vt:lpstr>
      <vt:lpstr>EMSNC Claim Reminders &amp; Tips Continued</vt:lpstr>
      <vt:lpstr>New Mexico Medicaid Resources Continued</vt:lpstr>
      <vt:lpstr>Fee for Service Claim Requirements for Rendering, Referring, Ordering, and Attending Providers</vt:lpstr>
      <vt:lpstr>EMSNC Medical Assistance Division Program Policy Rules</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Peter Sepich</cp:lastModifiedBy>
  <cp:revision>367</cp:revision>
  <cp:lastPrinted>2017-10-11T16:28:10Z</cp:lastPrinted>
  <dcterms:created xsi:type="dcterms:W3CDTF">2017-01-18T18:41:02Z</dcterms:created>
  <dcterms:modified xsi:type="dcterms:W3CDTF">2024-08-20T16:39:20Z</dcterms:modified>
</cp:coreProperties>
</file>