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7" r:id="rId2"/>
    <p:sldId id="258" r:id="rId3"/>
    <p:sldId id="262" r:id="rId4"/>
    <p:sldId id="273" r:id="rId5"/>
    <p:sldId id="263" r:id="rId6"/>
    <p:sldId id="283" r:id="rId7"/>
    <p:sldId id="275" r:id="rId8"/>
    <p:sldId id="282" r:id="rId9"/>
    <p:sldId id="277" r:id="rId10"/>
    <p:sldId id="278" r:id="rId11"/>
    <p:sldId id="281" r:id="rId12"/>
    <p:sldId id="279" r:id="rId13"/>
    <p:sldId id="373" r:id="rId14"/>
    <p:sldId id="272" r:id="rId15"/>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later-Huff, Kathy" initials="K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38" autoAdjust="0"/>
    <p:restoredTop sz="96144" autoAdjust="0"/>
  </p:normalViewPr>
  <p:slideViewPr>
    <p:cSldViewPr snapToGrid="0" snapToObjects="1" showGuides="1">
      <p:cViewPr varScale="1">
        <p:scale>
          <a:sx n="90" d="100"/>
          <a:sy n="90" d="100"/>
        </p:scale>
        <p:origin x="264" y="90"/>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dirty="0"/>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What</a:t>
            </a:r>
            <a:r>
              <a:rPr lang="en-US" b="1" i="1" baseline="0" dirty="0"/>
              <a:t> does PEDS stand for?</a:t>
            </a:r>
            <a:endParaRPr lang="en-US" b="1" i="1" dirty="0"/>
          </a:p>
        </p:txBody>
      </p:sp>
      <p:sp>
        <p:nvSpPr>
          <p:cNvPr id="4" name="Slide Number Placeholder 3"/>
          <p:cNvSpPr>
            <a:spLocks noGrp="1"/>
          </p:cNvSpPr>
          <p:nvPr>
            <p:ph type="sldNum" sz="quarter" idx="10"/>
          </p:nvPr>
        </p:nvSpPr>
        <p:spPr/>
        <p:txBody>
          <a:bodyPr/>
          <a:lstStyle/>
          <a:p>
            <a:fld id="{42DE46E6-3AB7-484F-9FBF-FD47303B7739}" type="slidenum">
              <a:rPr lang="en-US" smtClean="0"/>
              <a:t>7</a:t>
            </a:fld>
            <a:endParaRPr lang="en-US" dirty="0"/>
          </a:p>
        </p:txBody>
      </p:sp>
    </p:spTree>
    <p:extLst>
      <p:ext uri="{BB962C8B-B14F-4D97-AF65-F5344CB8AC3E}">
        <p14:creationId xmlns:p14="http://schemas.microsoft.com/office/powerpoint/2010/main" val="283878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9</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10</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11</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12</a:t>
            </a:fld>
            <a:endParaRPr lang="en-US" dirty="0"/>
          </a:p>
        </p:txBody>
      </p:sp>
    </p:spTree>
    <p:extLst>
      <p:ext uri="{BB962C8B-B14F-4D97-AF65-F5344CB8AC3E}">
        <p14:creationId xmlns:p14="http://schemas.microsoft.com/office/powerpoint/2010/main" val="1127356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13</a:t>
            </a:fld>
            <a:endParaRPr lang="en-US" dirty="0"/>
          </a:p>
        </p:txBody>
      </p:sp>
    </p:spTree>
    <p:extLst>
      <p:ext uri="{BB962C8B-B14F-4D97-AF65-F5344CB8AC3E}">
        <p14:creationId xmlns:p14="http://schemas.microsoft.com/office/powerpoint/2010/main" val="1127356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a:t>10/5/2017</a:t>
            </a:r>
            <a:endParaRPr lang="en-US" dirty="0"/>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a:t>10/5/2017</a:t>
            </a:r>
            <a:endParaRPr lang="en-US" dirty="0"/>
          </a:p>
        </p:txBody>
      </p:sp>
      <p:sp>
        <p:nvSpPr>
          <p:cNvPr id="4" name="Footer Placeholder 3"/>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a:t>10/5/2017</a:t>
            </a:r>
            <a:endParaRPr lang="en-US" dirty="0"/>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a:t>JUST Health (Justice-Involved Utilization of State Transitioned Healthcare)</a:t>
            </a:r>
            <a:endParaRPr lang="en-US" dirty="0"/>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a:t>10/5/2017</a:t>
            </a:r>
            <a:endParaRPr lang="en-US" dirty="0"/>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a:t>JUST Health (Justice-Involved Utilization of State Transitioned Healthcare)</a:t>
            </a:r>
            <a:endParaRPr lang="en-US" dirty="0"/>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1"/>
          <a:stretch>
            <a:fillRect/>
          </a:stretch>
        </p:blipFill>
        <p:spPr>
          <a:xfrm>
            <a:off x="12533984" y="464601"/>
            <a:ext cx="1529109" cy="39440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Lst>
  <p:hf sldNum="0" hd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432516" y="1941342"/>
            <a:ext cx="10156875" cy="2772508"/>
          </a:xfrm>
          <a:solidFill>
            <a:schemeClr val="bg1"/>
          </a:solidFill>
        </p:spPr>
        <p:txBody>
          <a:bodyPr/>
          <a:lstStyle/>
          <a:p>
            <a:pPr algn="ctr">
              <a:lnSpc>
                <a:spcPts val="4100"/>
              </a:lnSpc>
            </a:pPr>
            <a:r>
              <a:rPr lang="en-US" b="1" dirty="0"/>
              <a:t>JUST Health </a:t>
            </a:r>
            <a:br>
              <a:rPr lang="en-US" dirty="0"/>
            </a:br>
            <a:r>
              <a:rPr lang="en-US" sz="3200" dirty="0"/>
              <a:t>(Justice-Involved Utilization of </a:t>
            </a:r>
            <a:br>
              <a:rPr lang="en-US" sz="3200" dirty="0"/>
            </a:br>
            <a:r>
              <a:rPr lang="en-US" sz="3200" dirty="0"/>
              <a:t>State Transitioned Healthcare)</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5" y="1595118"/>
            <a:ext cx="12604750" cy="725488"/>
          </a:xfrm>
          <a:noFill/>
        </p:spPr>
        <p:txBody>
          <a:bodyPr/>
          <a:lstStyle/>
          <a:p>
            <a:r>
              <a:rPr lang="en-US" sz="3200" b="1" dirty="0"/>
              <a:t>JUST Health </a:t>
            </a:r>
            <a:r>
              <a:rPr lang="en-US" sz="3200" dirty="0"/>
              <a:t>Tips and Reminders</a:t>
            </a:r>
            <a:endParaRPr lang="en-US" dirty="0"/>
          </a:p>
        </p:txBody>
      </p:sp>
      <p:sp>
        <p:nvSpPr>
          <p:cNvPr id="10" name="Rectangle 3"/>
          <p:cNvSpPr txBox="1">
            <a:spLocks noChangeArrowheads="1"/>
          </p:cNvSpPr>
          <p:nvPr/>
        </p:nvSpPr>
        <p:spPr bwMode="auto">
          <a:xfrm>
            <a:off x="625474" y="2320606"/>
            <a:ext cx="12543155" cy="492601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996010" lvl="1" indent="-342900">
              <a:buFont typeface="Arial" panose="020B0604020202020204" pitchFamily="34" charset="0"/>
              <a:buChar char="•"/>
            </a:pPr>
            <a:r>
              <a:rPr lang="en-US" sz="2000" dirty="0"/>
              <a:t>Being incarcerated shall not be a basis to terminate or deny eligibility for Medicaid </a:t>
            </a:r>
            <a:br>
              <a:rPr lang="en-US" sz="2000" dirty="0"/>
            </a:br>
            <a:endParaRPr lang="en-US" sz="2000" dirty="0"/>
          </a:p>
          <a:p>
            <a:pPr marL="996010" lvl="1" indent="-342900">
              <a:buFont typeface="Arial" panose="020B0604020202020204" pitchFamily="34" charset="0"/>
              <a:buChar char="•"/>
            </a:pPr>
            <a:r>
              <a:rPr lang="en-US" sz="2000" dirty="0"/>
              <a:t>If an individual has been determined eligible and is released </a:t>
            </a:r>
            <a:r>
              <a:rPr lang="en-US" sz="2000" b="1" dirty="0"/>
              <a:t>within 30 days </a:t>
            </a:r>
            <a:r>
              <a:rPr lang="en-US" sz="2000" dirty="0"/>
              <a:t>of their incarceration date, Medicaid benefits will not be suspended</a:t>
            </a:r>
            <a:br>
              <a:rPr lang="en-US" sz="2000" dirty="0"/>
            </a:br>
            <a:endParaRPr lang="en-US" sz="2000" dirty="0"/>
          </a:p>
          <a:p>
            <a:pPr marL="996010" lvl="1" indent="-342900">
              <a:buFont typeface="Arial" panose="020B0604020202020204" pitchFamily="34" charset="0"/>
              <a:buChar char="•"/>
            </a:pPr>
            <a:r>
              <a:rPr lang="en-US" sz="2000" dirty="0"/>
              <a:t>Eligible individuals who are incarcerated for </a:t>
            </a:r>
            <a:r>
              <a:rPr lang="en-US" sz="2000" b="1" dirty="0"/>
              <a:t>more than 30 days </a:t>
            </a:r>
            <a:r>
              <a:rPr lang="en-US" sz="2000" dirty="0"/>
              <a:t>will have their benefits suspended</a:t>
            </a:r>
          </a:p>
          <a:p>
            <a:pPr lvl="1"/>
            <a:endParaRPr lang="en-US" sz="2000" dirty="0"/>
          </a:p>
          <a:p>
            <a:pPr marL="996010" lvl="1" indent="-342900">
              <a:buFont typeface="Arial" panose="020B0604020202020204" pitchFamily="34" charset="0"/>
              <a:buChar char="•"/>
            </a:pPr>
            <a:r>
              <a:rPr lang="en-US" sz="2000" dirty="0"/>
              <a:t>The Short Term Medicaid for Incarcerated Individual (STMII) program pays for inpatient hospital stays over 24 hours if the individual is approved for Medicaid but has their benefits in a suspended status </a:t>
            </a:r>
            <a:br>
              <a:rPr lang="en-US" sz="2000" dirty="0"/>
            </a:br>
            <a:endParaRPr lang="en-US" sz="2000" dirty="0"/>
          </a:p>
          <a:p>
            <a:pPr marL="996010" lvl="1" indent="-342900">
              <a:buFont typeface="Arial" panose="020B0604020202020204" pitchFamily="34" charset="0"/>
              <a:buChar char="•"/>
            </a:pPr>
            <a:r>
              <a:rPr lang="en-US" sz="2000" dirty="0"/>
              <a:t>Inpatient hospital services must be a Medicaid covered benefit for the individual’s approved category of eligibility to be covered by STMII</a:t>
            </a:r>
            <a:br>
              <a:rPr lang="en-US" sz="2000" dirty="0"/>
            </a:br>
            <a:endParaRPr lang="en-US" sz="2000" dirty="0"/>
          </a:p>
          <a:p>
            <a:pPr marL="996010" lvl="1" indent="-342900">
              <a:buFont typeface="Arial" panose="020B0604020202020204" pitchFamily="34" charset="0"/>
              <a:buChar char="•"/>
            </a:pPr>
            <a:r>
              <a:rPr lang="en-US" sz="2000" dirty="0"/>
              <a:t>The correctional facility must be contracted with the Human Service Department for the STMII program in order to bill claims to Medicaid Fee for Service </a:t>
            </a:r>
            <a:br>
              <a:rPr lang="en-US" sz="2400" dirty="0"/>
            </a:br>
            <a:br>
              <a:rPr lang="en-US" sz="2100" dirty="0"/>
            </a:br>
            <a:endParaRPr lang="en-US" sz="2100" dirty="0"/>
          </a:p>
        </p:txBody>
      </p:sp>
      <p:sp>
        <p:nvSpPr>
          <p:cNvPr id="2" name="Rectangle 1"/>
          <p:cNvSpPr/>
          <p:nvPr/>
        </p:nvSpPr>
        <p:spPr>
          <a:xfrm>
            <a:off x="3895725" y="2847975"/>
            <a:ext cx="6667500"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0000"/>
              </a:solidFill>
            </a:endParaRPr>
          </a:p>
        </p:txBody>
      </p:sp>
      <p:sp>
        <p:nvSpPr>
          <p:cNvPr id="4" name="Line Callout 1 3"/>
          <p:cNvSpPr/>
          <p:nvPr/>
        </p:nvSpPr>
        <p:spPr>
          <a:xfrm>
            <a:off x="3895725" y="2847975"/>
            <a:ext cx="6667500"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
        <p:nvSpPr>
          <p:cNvPr id="3" name="Footer Placeholder 2"/>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819994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7291" y="1595118"/>
            <a:ext cx="12604750" cy="725488"/>
          </a:xfrm>
          <a:noFill/>
        </p:spPr>
        <p:txBody>
          <a:bodyPr/>
          <a:lstStyle/>
          <a:p>
            <a:r>
              <a:rPr lang="en-US" sz="3200" dirty="0"/>
              <a:t>Summary</a:t>
            </a:r>
            <a:endParaRPr lang="en-US" dirty="0"/>
          </a:p>
        </p:txBody>
      </p:sp>
      <p:sp>
        <p:nvSpPr>
          <p:cNvPr id="10" name="Rectangle 3"/>
          <p:cNvSpPr txBox="1">
            <a:spLocks noChangeArrowheads="1"/>
          </p:cNvSpPr>
          <p:nvPr/>
        </p:nvSpPr>
        <p:spPr bwMode="auto">
          <a:xfrm>
            <a:off x="625474" y="2320606"/>
            <a:ext cx="12543155" cy="492601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458788" lvl="2">
              <a:lnSpc>
                <a:spcPct val="150000"/>
              </a:lnSpc>
              <a:spcBef>
                <a:spcPts val="300"/>
              </a:spcBef>
              <a:spcAft>
                <a:spcPts val="300"/>
              </a:spcAft>
              <a:buSzPct val="75000"/>
              <a:defRPr/>
            </a:pPr>
            <a:r>
              <a:rPr lang="en-US" sz="2400" dirty="0"/>
              <a:t>Provided an overview of the </a:t>
            </a:r>
            <a:r>
              <a:rPr lang="en-US" sz="2400" b="1" kern="0" dirty="0"/>
              <a:t>JUST Health </a:t>
            </a:r>
            <a:r>
              <a:rPr lang="en-US" sz="2400" kern="0" dirty="0"/>
              <a:t>(Justice-Involved Utilization of State Transitioned Healthcare) </a:t>
            </a:r>
            <a:r>
              <a:rPr lang="en-US" sz="2400" dirty="0"/>
              <a:t>program and also general information regarding the below scenarios:</a:t>
            </a:r>
          </a:p>
          <a:p>
            <a:pPr marL="801688" lvl="2" indent="-342900">
              <a:lnSpc>
                <a:spcPct val="150000"/>
              </a:lnSpc>
              <a:spcBef>
                <a:spcPts val="300"/>
              </a:spcBef>
              <a:spcAft>
                <a:spcPts val="300"/>
              </a:spcAft>
              <a:buSzPct val="75000"/>
              <a:buFont typeface="Wingdings" pitchFamily="2" charset="2"/>
              <a:buChar char="§"/>
              <a:defRPr/>
            </a:pPr>
            <a:r>
              <a:rPr lang="en-US" sz="2000" kern="0" dirty="0"/>
              <a:t>When is</a:t>
            </a:r>
            <a:r>
              <a:rPr lang="en-US" sz="2000" kern="0" dirty="0">
                <a:solidFill>
                  <a:srgbClr val="FF0000"/>
                </a:solidFill>
              </a:rPr>
              <a:t> </a:t>
            </a:r>
            <a:r>
              <a:rPr lang="en-US" sz="2000" kern="0" dirty="0"/>
              <a:t>an incarcerated individual eligible</a:t>
            </a:r>
          </a:p>
          <a:p>
            <a:pPr marL="801688" lvl="2" indent="-342900">
              <a:lnSpc>
                <a:spcPct val="150000"/>
              </a:lnSpc>
              <a:spcBef>
                <a:spcPts val="300"/>
              </a:spcBef>
              <a:spcAft>
                <a:spcPts val="300"/>
              </a:spcAft>
              <a:buSzPct val="75000"/>
              <a:buFont typeface="Wingdings" pitchFamily="2" charset="2"/>
              <a:buChar char="§"/>
              <a:defRPr/>
            </a:pPr>
            <a:r>
              <a:rPr lang="en-US" sz="2000" kern="0" dirty="0"/>
              <a:t>What Medicaid services are available to an incarcerated individual 	</a:t>
            </a:r>
          </a:p>
          <a:p>
            <a:pPr marL="801688" lvl="2" indent="-342900">
              <a:lnSpc>
                <a:spcPct val="150000"/>
              </a:lnSpc>
              <a:spcBef>
                <a:spcPts val="300"/>
              </a:spcBef>
              <a:spcAft>
                <a:spcPts val="300"/>
              </a:spcAft>
              <a:buSzPct val="75000"/>
              <a:buFont typeface="Wingdings" pitchFamily="2" charset="2"/>
              <a:buChar char="§"/>
              <a:defRPr/>
            </a:pPr>
            <a:r>
              <a:rPr lang="en-US" sz="2000" kern="0" dirty="0"/>
              <a:t>What is the Short Term Medicaid For Incarcerated Individual (STMII) program</a:t>
            </a:r>
          </a:p>
          <a:p>
            <a:pPr marL="801688" lvl="2" indent="-342900">
              <a:lnSpc>
                <a:spcPct val="150000"/>
              </a:lnSpc>
              <a:spcBef>
                <a:spcPts val="300"/>
              </a:spcBef>
              <a:spcAft>
                <a:spcPts val="300"/>
              </a:spcAft>
              <a:buSzPct val="75000"/>
              <a:buFont typeface="Wingdings" pitchFamily="2" charset="2"/>
              <a:buChar char="§"/>
              <a:defRPr/>
            </a:pPr>
            <a:r>
              <a:rPr lang="en-US" sz="2000" kern="0" dirty="0"/>
              <a:t>Viewing </a:t>
            </a:r>
            <a:r>
              <a:rPr lang="en-US" sz="2000" b="1" kern="0" dirty="0"/>
              <a:t>JUST Health </a:t>
            </a:r>
            <a:r>
              <a:rPr lang="en-US" sz="2000" kern="0" dirty="0"/>
              <a:t>eligibility in the NM Medicaid Portal</a:t>
            </a:r>
          </a:p>
          <a:p>
            <a:pPr lvl="1"/>
            <a:br>
              <a:rPr lang="en-US" sz="2400" dirty="0"/>
            </a:br>
            <a:br>
              <a:rPr lang="en-US" sz="2400" dirty="0"/>
            </a:br>
            <a:r>
              <a:rPr lang="en-US" sz="2400" dirty="0"/>
              <a:t> </a:t>
            </a:r>
            <a:endParaRPr lang="en-US" sz="2100" dirty="0"/>
          </a:p>
        </p:txBody>
      </p:sp>
      <p:sp>
        <p:nvSpPr>
          <p:cNvPr id="2" name="Rectangle 1"/>
          <p:cNvSpPr/>
          <p:nvPr/>
        </p:nvSpPr>
        <p:spPr>
          <a:xfrm>
            <a:off x="3895725" y="2847975"/>
            <a:ext cx="6667500"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0000"/>
              </a:solidFill>
            </a:endParaRPr>
          </a:p>
        </p:txBody>
      </p:sp>
      <p:sp>
        <p:nvSpPr>
          <p:cNvPr id="4" name="Line Callout 1 3"/>
          <p:cNvSpPr/>
          <p:nvPr/>
        </p:nvSpPr>
        <p:spPr>
          <a:xfrm>
            <a:off x="3895725" y="2847975"/>
            <a:ext cx="6667500"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
        <p:nvSpPr>
          <p:cNvPr id="3" name="Footer Placeholder 2"/>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3307180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5" y="1616521"/>
            <a:ext cx="12604750" cy="725488"/>
          </a:xfrm>
          <a:noFill/>
        </p:spPr>
        <p:txBody>
          <a:bodyPr/>
          <a:lstStyle/>
          <a:p>
            <a:r>
              <a:rPr lang="en-US" sz="3200" dirty="0"/>
              <a:t>New Mexico Medicaid Resources</a:t>
            </a:r>
            <a:endParaRPr lang="en-US" dirty="0"/>
          </a:p>
        </p:txBody>
      </p:sp>
      <p:sp>
        <p:nvSpPr>
          <p:cNvPr id="10" name="Rectangle 3"/>
          <p:cNvSpPr txBox="1">
            <a:spLocks noChangeArrowheads="1"/>
          </p:cNvSpPr>
          <p:nvPr/>
        </p:nvSpPr>
        <p:spPr bwMode="auto">
          <a:xfrm>
            <a:off x="687070" y="2320605"/>
            <a:ext cx="12543155" cy="492601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lnSpc>
                <a:spcPct val="150000"/>
              </a:lnSpc>
              <a:spcBef>
                <a:spcPts val="600"/>
              </a:spcBef>
              <a:spcAft>
                <a:spcPts val="600"/>
              </a:spcAft>
              <a:buSzPct val="75000"/>
              <a:buFont typeface="Arial" panose="020B0604020202020204" pitchFamily="34" charset="0"/>
              <a:buChar char="•"/>
            </a:pPr>
            <a:r>
              <a:rPr lang="en-US" sz="1800" dirty="0"/>
              <a:t>New Mexico Medicaid Online</a:t>
            </a:r>
          </a:p>
          <a:p>
            <a:pPr marL="1110310" lvl="1" indent="-457200">
              <a:lnSpc>
                <a:spcPct val="150000"/>
              </a:lnSpc>
              <a:spcBef>
                <a:spcPts val="600"/>
              </a:spcBef>
              <a:spcAft>
                <a:spcPts val="600"/>
              </a:spcAft>
              <a:buSzPct val="75000"/>
              <a:buFont typeface="Arial" panose="020B0604020202020204" pitchFamily="34" charset="0"/>
              <a:buChar char="•"/>
            </a:pPr>
            <a:r>
              <a:rPr lang="en-US" sz="1800" dirty="0"/>
              <a:t>Provider Information</a:t>
            </a:r>
          </a:p>
          <a:p>
            <a:pPr marL="1110310" lvl="1" indent="-457200">
              <a:lnSpc>
                <a:spcPct val="150000"/>
              </a:lnSpc>
              <a:spcBef>
                <a:spcPts val="600"/>
              </a:spcBef>
              <a:spcAft>
                <a:spcPts val="600"/>
              </a:spcAft>
              <a:buSzPct val="75000"/>
              <a:buFont typeface="Arial" panose="020B0604020202020204" pitchFamily="34" charset="0"/>
              <a:buChar char="•"/>
            </a:pPr>
            <a:r>
              <a:rPr lang="en-US" sz="1800" dirty="0"/>
              <a:t>Provider Login Screen Notices</a:t>
            </a:r>
          </a:p>
          <a:p>
            <a:pPr marL="1110310" lvl="1" indent="-457200">
              <a:lnSpc>
                <a:spcPct val="150000"/>
              </a:lnSpc>
              <a:spcBef>
                <a:spcPts val="600"/>
              </a:spcBef>
              <a:spcAft>
                <a:spcPts val="600"/>
              </a:spcAft>
              <a:buSzPct val="75000"/>
              <a:buFont typeface="Arial" panose="020B0604020202020204" pitchFamily="34" charset="0"/>
              <a:buChar char="•"/>
            </a:pPr>
            <a:r>
              <a:rPr lang="en-US" sz="1800" dirty="0"/>
              <a:t>Provider E-News Newsletters</a:t>
            </a:r>
          </a:p>
          <a:p>
            <a:pPr marL="457200" indent="-457200">
              <a:lnSpc>
                <a:spcPct val="150000"/>
              </a:lnSpc>
              <a:spcBef>
                <a:spcPts val="600"/>
              </a:spcBef>
              <a:spcAft>
                <a:spcPts val="600"/>
              </a:spcAft>
              <a:buSzPct val="75000"/>
              <a:buFont typeface="Arial" panose="020B0604020202020204" pitchFamily="34" charset="0"/>
              <a:buChar char="•"/>
            </a:pPr>
            <a:r>
              <a:rPr lang="en-US" sz="1800" dirty="0"/>
              <a:t>Medicaid Provider Relations Call Center</a:t>
            </a:r>
          </a:p>
          <a:p>
            <a:pPr marL="457200" indent="-457200">
              <a:lnSpc>
                <a:spcPct val="150000"/>
              </a:lnSpc>
              <a:spcBef>
                <a:spcPts val="600"/>
              </a:spcBef>
              <a:spcAft>
                <a:spcPts val="600"/>
              </a:spcAft>
              <a:buSzPct val="75000"/>
              <a:buFont typeface="Arial" panose="020B0604020202020204" pitchFamily="34" charset="0"/>
              <a:buChar char="•"/>
            </a:pPr>
            <a:r>
              <a:rPr lang="en-US" sz="1800" dirty="0"/>
              <a:t>Provider Communication Updates </a:t>
            </a:r>
          </a:p>
          <a:p>
            <a:pPr marL="457200" indent="-457200">
              <a:lnSpc>
                <a:spcPct val="150000"/>
              </a:lnSpc>
              <a:spcBef>
                <a:spcPts val="600"/>
              </a:spcBef>
              <a:spcAft>
                <a:spcPts val="600"/>
              </a:spcAft>
              <a:buSzPct val="75000"/>
              <a:buFont typeface="Arial" panose="020B0604020202020204" pitchFamily="34" charset="0"/>
              <a:buChar char="•"/>
            </a:pPr>
            <a:r>
              <a:rPr lang="en-US" sz="1800" dirty="0"/>
              <a:t>Provider Field Representative</a:t>
            </a:r>
          </a:p>
          <a:p>
            <a:pPr marL="457200" indent="-457200">
              <a:lnSpc>
                <a:spcPct val="150000"/>
              </a:lnSpc>
              <a:spcBef>
                <a:spcPts val="600"/>
              </a:spcBef>
              <a:spcAft>
                <a:spcPts val="600"/>
              </a:spcAft>
              <a:buSzPct val="75000"/>
              <a:buFont typeface="Arial" panose="020B0604020202020204" pitchFamily="34" charset="0"/>
              <a:buChar char="•"/>
            </a:pPr>
            <a:r>
              <a:rPr lang="en-US" sz="1800" dirty="0"/>
              <a:t>Provider Webinars</a:t>
            </a:r>
          </a:p>
          <a:p>
            <a:pPr marL="457200" indent="-457200">
              <a:lnSpc>
                <a:spcPct val="150000"/>
              </a:lnSpc>
              <a:spcBef>
                <a:spcPts val="600"/>
              </a:spcBef>
              <a:spcAft>
                <a:spcPts val="600"/>
              </a:spcAft>
              <a:buSzPct val="75000"/>
              <a:buFont typeface="Arial" panose="020B0604020202020204" pitchFamily="34" charset="0"/>
              <a:buChar char="•"/>
            </a:pPr>
            <a:r>
              <a:rPr lang="en-US" sz="1800" dirty="0"/>
              <a:t>Open Forums and Live Training Sessions</a:t>
            </a:r>
          </a:p>
          <a:p>
            <a:pPr lvl="1"/>
            <a:br>
              <a:rPr lang="en-US" sz="2400" dirty="0"/>
            </a:br>
            <a:br>
              <a:rPr lang="en-US" sz="2100" dirty="0"/>
            </a:br>
            <a:endParaRPr lang="en-US" sz="2100" dirty="0"/>
          </a:p>
        </p:txBody>
      </p:sp>
      <p:sp>
        <p:nvSpPr>
          <p:cNvPr id="2" name="Rectangle 1"/>
          <p:cNvSpPr/>
          <p:nvPr/>
        </p:nvSpPr>
        <p:spPr>
          <a:xfrm>
            <a:off x="3895725" y="2847975"/>
            <a:ext cx="6667500"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0000"/>
              </a:solidFill>
            </a:endParaRPr>
          </a:p>
        </p:txBody>
      </p:sp>
      <p:sp>
        <p:nvSpPr>
          <p:cNvPr id="4" name="Line Callout 1 3"/>
          <p:cNvSpPr/>
          <p:nvPr/>
        </p:nvSpPr>
        <p:spPr>
          <a:xfrm>
            <a:off x="3895725" y="2847975"/>
            <a:ext cx="6667500"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
        <p:nvSpPr>
          <p:cNvPr id="3" name="Footer Placeholder 2"/>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125404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13</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39793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44525" y="1266825"/>
            <a:ext cx="6899275" cy="725488"/>
          </a:xfrm>
          <a:prstGeom prst="rect">
            <a:avLst/>
          </a:prstGeom>
          <a:noFill/>
        </p:spPr>
        <p:txBody>
          <a:bodyPr vert="horz" lIns="0" tIns="0" rIns="0" bIns="0" rtlCol="0" anchor="t">
            <a:normAutofit/>
          </a:bodyPr>
          <a:lstStyle>
            <a:lvl1pPr algn="l" defTabSz="457200" rtl="0" eaLnBrk="1" latinLnBrk="0" hangingPunct="1">
              <a:lnSpc>
                <a:spcPct val="90000"/>
              </a:lnSpc>
              <a:spcBef>
                <a:spcPct val="0"/>
              </a:spcBef>
              <a:buNone/>
              <a:defRPr sz="3200" kern="1200">
                <a:solidFill>
                  <a:schemeClr val="accent1"/>
                </a:solidFill>
                <a:latin typeface="+mj-lt"/>
                <a:ea typeface="+mj-ea"/>
                <a:cs typeface="+mj-cs"/>
              </a:defRPr>
            </a:lvl1pPr>
          </a:lstStyle>
          <a:p>
            <a:pPr marL="0" marR="0" lvl="0" indent="0" algn="l" defTabSz="457200" rtl="0" eaLnBrk="1" fontAlgn="auto" latinLnBrk="0" hangingPunct="1">
              <a:lnSpc>
                <a:spcPct val="9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Arial"/>
                <a:ea typeface="+mj-ea"/>
                <a:cs typeface="+mj-cs"/>
              </a:rPr>
              <a:t>Purpose</a:t>
            </a:r>
          </a:p>
        </p:txBody>
      </p:sp>
      <p:sp>
        <p:nvSpPr>
          <p:cNvPr id="7" name="Rectangle 3"/>
          <p:cNvSpPr txBox="1">
            <a:spLocks noChangeArrowheads="1"/>
          </p:cNvSpPr>
          <p:nvPr/>
        </p:nvSpPr>
        <p:spPr bwMode="auto">
          <a:xfrm>
            <a:off x="644525" y="2228396"/>
            <a:ext cx="7620000" cy="3305629"/>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a:lnSpc>
                <a:spcPct val="150000"/>
              </a:lnSpc>
              <a:spcBef>
                <a:spcPts val="600"/>
              </a:spcBef>
              <a:spcAft>
                <a:spcPts val="600"/>
              </a:spcAft>
              <a:defRPr/>
            </a:pPr>
            <a:r>
              <a:rPr lang="en-US" sz="2000" kern="0" dirty="0">
                <a:latin typeface="+mn-lt"/>
              </a:rPr>
              <a:t>The purpose of this workshop is to provide an overview of New Mexico Medicaid’s </a:t>
            </a:r>
            <a:r>
              <a:rPr lang="en-US" sz="2000" b="1" kern="0" dirty="0">
                <a:latin typeface="+mn-lt"/>
              </a:rPr>
              <a:t>JUST Health </a:t>
            </a:r>
            <a:r>
              <a:rPr lang="en-US" sz="2000" kern="0" dirty="0">
                <a:latin typeface="+mn-lt"/>
              </a:rPr>
              <a:t>(Justice-Involved Utilization of State Transitioned Healthcare) program. Having an understanding of the </a:t>
            </a:r>
            <a:r>
              <a:rPr lang="en-US" sz="2000" kern="0" dirty="0"/>
              <a:t>i</a:t>
            </a:r>
            <a:r>
              <a:rPr lang="en-US" sz="2000" kern="0" dirty="0">
                <a:latin typeface="+mn-lt"/>
              </a:rPr>
              <a:t>ncarcerated individual’s eligibility will improve billing practices by reducing claim denials and ensuring all rendered services are billed properly.</a:t>
            </a:r>
            <a:r>
              <a:rPr lang="en-US" sz="2000" strike="sngStrike" kern="0" dirty="0">
                <a:latin typeface="+mn-lt"/>
              </a:rPr>
              <a:t> </a:t>
            </a:r>
          </a:p>
        </p:txBody>
      </p:sp>
      <p:sp>
        <p:nvSpPr>
          <p:cNvPr id="2" name="Footer Placeholder 1"/>
          <p:cNvSpPr>
            <a:spLocks noGrp="1"/>
          </p:cNvSpPr>
          <p:nvPr>
            <p:ph type="ftr" sz="quarter" idx="11"/>
          </p:nvPr>
        </p:nvSpPr>
        <p:spPr/>
        <p:txBody>
          <a:bodyPr/>
          <a:lstStyle/>
          <a:p>
            <a:r>
              <a:rPr lang="en-US"/>
              <a:t>JUST Health (Justice-Involved Utilization of State Transitioned Healthcare)</a:t>
            </a:r>
            <a:endParaRPr lang="en-US" dirty="0"/>
          </a:p>
        </p:txBody>
      </p:sp>
      <p:sp>
        <p:nvSpPr>
          <p:cNvPr id="3" name="Date Placeholder 2"/>
          <p:cNvSpPr>
            <a:spLocks noGrp="1"/>
          </p:cNvSpPr>
          <p:nvPr>
            <p:ph type="dt" sz="half" idx="10"/>
          </p:nvPr>
        </p:nvSpPr>
        <p:spPr/>
        <p:txBody>
          <a:bodyPr/>
          <a:lstStyle/>
          <a:p>
            <a:r>
              <a:rPr lang="en-US"/>
              <a:t>10/5/2017</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5" y="1242245"/>
            <a:ext cx="6899275" cy="725488"/>
          </a:xfrm>
          <a:noFill/>
        </p:spPr>
        <p:txBody>
          <a:bodyPr/>
          <a:lstStyle/>
          <a:p>
            <a:r>
              <a:rPr lang="en-US" dirty="0"/>
              <a:t>Objectives</a:t>
            </a:r>
          </a:p>
        </p:txBody>
      </p:sp>
      <p:sp>
        <p:nvSpPr>
          <p:cNvPr id="10" name="Rectangle 3"/>
          <p:cNvSpPr txBox="1">
            <a:spLocks noChangeArrowheads="1"/>
          </p:cNvSpPr>
          <p:nvPr/>
        </p:nvSpPr>
        <p:spPr bwMode="auto">
          <a:xfrm>
            <a:off x="477520" y="2411412"/>
            <a:ext cx="9820031"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defTabSz="914400" fontAlgn="base">
              <a:lnSpc>
                <a:spcPct val="150000"/>
              </a:lnSpc>
              <a:spcBef>
                <a:spcPts val="600"/>
              </a:spcBef>
              <a:spcAft>
                <a:spcPts val="600"/>
              </a:spcAft>
              <a:defRPr/>
            </a:pPr>
            <a:r>
              <a:rPr kumimoji="0" lang="en-US" sz="2000" b="0" i="0" u="none" strike="noStrike" kern="0" cap="none" spc="0" normalizeH="0" baseline="0" noProof="0" dirty="0">
                <a:ln>
                  <a:noFill/>
                </a:ln>
                <a:effectLst/>
                <a:uLnTx/>
                <a:uFillTx/>
                <a:latin typeface="+mn-lt"/>
                <a:ea typeface="+mn-ea"/>
                <a:cs typeface="+mn-cs"/>
              </a:rPr>
              <a:t>We will review</a:t>
            </a:r>
            <a:r>
              <a:rPr kumimoji="0" lang="en-US" sz="2000" b="0" i="0" u="none" strike="noStrike" kern="0" cap="none" spc="0" normalizeH="0" noProof="0" dirty="0">
                <a:ln>
                  <a:noFill/>
                </a:ln>
                <a:effectLst/>
                <a:uLnTx/>
                <a:uFillTx/>
                <a:latin typeface="+mn-lt"/>
                <a:ea typeface="+mn-ea"/>
                <a:cs typeface="+mn-cs"/>
              </a:rPr>
              <a:t> the following information as it pertains to </a:t>
            </a:r>
            <a:r>
              <a:rPr lang="en-US" sz="2000" kern="0" dirty="0"/>
              <a:t>the </a:t>
            </a:r>
            <a:r>
              <a:rPr lang="en-US" sz="2000" b="1" kern="0" dirty="0"/>
              <a:t>JUST Health </a:t>
            </a:r>
            <a:r>
              <a:rPr lang="en-US" sz="2000" kern="0" dirty="0"/>
              <a:t>program</a:t>
            </a:r>
            <a:r>
              <a:rPr lang="en-US" sz="2000" b="1" kern="0" dirty="0"/>
              <a:t> </a:t>
            </a:r>
          </a:p>
          <a:p>
            <a:pPr marL="800100" lvl="0" indent="-342900" defTabSz="914400" fontAlgn="base">
              <a:lnSpc>
                <a:spcPct val="150000"/>
              </a:lnSpc>
              <a:spcBef>
                <a:spcPts val="600"/>
              </a:spcBef>
              <a:spcAft>
                <a:spcPts val="600"/>
              </a:spcAft>
              <a:buFont typeface="Arial" panose="020B0604020202020204" pitchFamily="34" charset="0"/>
              <a:buChar char="•"/>
              <a:defRPr/>
            </a:pPr>
            <a:r>
              <a:rPr lang="en-US" sz="2000" kern="0" dirty="0"/>
              <a:t>What is </a:t>
            </a:r>
            <a:r>
              <a:rPr lang="en-US" sz="2000" b="1" kern="0" dirty="0"/>
              <a:t>JUST Health</a:t>
            </a:r>
          </a:p>
          <a:p>
            <a:pPr marL="801688" lvl="2" indent="-342900">
              <a:lnSpc>
                <a:spcPct val="150000"/>
              </a:lnSpc>
              <a:spcBef>
                <a:spcPts val="300"/>
              </a:spcBef>
              <a:spcAft>
                <a:spcPts val="300"/>
              </a:spcAft>
              <a:buSzPct val="75000"/>
              <a:buFont typeface="Wingdings" pitchFamily="2" charset="2"/>
              <a:buChar char="§"/>
              <a:defRPr/>
            </a:pPr>
            <a:r>
              <a:rPr lang="en-US" sz="2000" kern="0" dirty="0"/>
              <a:t>When is an incarcerated individual eligible</a:t>
            </a:r>
          </a:p>
          <a:p>
            <a:pPr marL="801688" lvl="2" indent="-342900">
              <a:lnSpc>
                <a:spcPct val="150000"/>
              </a:lnSpc>
              <a:spcBef>
                <a:spcPts val="300"/>
              </a:spcBef>
              <a:spcAft>
                <a:spcPts val="300"/>
              </a:spcAft>
              <a:buSzPct val="75000"/>
              <a:buFont typeface="Wingdings" pitchFamily="2" charset="2"/>
              <a:buChar char="§"/>
              <a:defRPr/>
            </a:pPr>
            <a:r>
              <a:rPr lang="en-US" sz="2000" kern="0" dirty="0"/>
              <a:t>What Medicaid services are available to an incarcerated individual</a:t>
            </a:r>
            <a:endParaRPr kumimoji="0" lang="en-US" sz="2000" b="0" i="0" u="none" strike="sngStrike" kern="0" cap="none" spc="0" normalizeH="0" baseline="0" noProof="0" dirty="0">
              <a:ln>
                <a:noFill/>
              </a:ln>
              <a:effectLst/>
              <a:uLnTx/>
              <a:uFillTx/>
            </a:endParaRPr>
          </a:p>
          <a:p>
            <a:pPr marL="801688" lvl="2" indent="-342900">
              <a:lnSpc>
                <a:spcPct val="150000"/>
              </a:lnSpc>
              <a:spcBef>
                <a:spcPts val="300"/>
              </a:spcBef>
              <a:spcAft>
                <a:spcPts val="300"/>
              </a:spcAft>
              <a:buSzPct val="75000"/>
              <a:buFont typeface="Wingdings" pitchFamily="2" charset="2"/>
              <a:buChar char="§"/>
              <a:defRPr/>
            </a:pPr>
            <a:r>
              <a:rPr kumimoji="0" lang="en-US" sz="2000" b="0" i="0" u="none" strike="noStrike" kern="0" cap="none" spc="0" normalizeH="0" baseline="0" noProof="0" dirty="0">
                <a:ln>
                  <a:noFill/>
                </a:ln>
                <a:effectLst/>
                <a:uLnTx/>
                <a:uFillTx/>
                <a:latin typeface="+mn-lt"/>
              </a:rPr>
              <a:t>What is the Short Term Medicaid For Incarcerated Individual (STMII)</a:t>
            </a:r>
            <a:r>
              <a:rPr kumimoji="0" lang="en-US" sz="2000" b="0" i="0" u="none" strike="noStrike" kern="0" cap="none" spc="0" normalizeH="0" noProof="0" dirty="0">
                <a:ln>
                  <a:noFill/>
                </a:ln>
                <a:effectLst/>
                <a:uLnTx/>
                <a:uFillTx/>
                <a:latin typeface="+mn-lt"/>
              </a:rPr>
              <a:t> program</a:t>
            </a:r>
            <a:endParaRPr kumimoji="0" lang="en-US" sz="2000" b="0" i="0" u="none" strike="noStrike" kern="0" cap="none" spc="0" normalizeH="0" baseline="0" noProof="0" dirty="0">
              <a:ln>
                <a:noFill/>
              </a:ln>
              <a:effectLst/>
              <a:uLnTx/>
              <a:uFillTx/>
              <a:latin typeface="+mn-lt"/>
            </a:endParaRPr>
          </a:p>
          <a:p>
            <a:pPr marL="801688" lvl="2" indent="-342900">
              <a:lnSpc>
                <a:spcPct val="150000"/>
              </a:lnSpc>
              <a:spcBef>
                <a:spcPts val="300"/>
              </a:spcBef>
              <a:spcAft>
                <a:spcPts val="300"/>
              </a:spcAft>
              <a:buSzPct val="75000"/>
              <a:buFont typeface="Wingdings" pitchFamily="2" charset="2"/>
              <a:buChar char="§"/>
              <a:defRPr/>
            </a:pPr>
            <a:r>
              <a:rPr kumimoji="0" lang="en-US" sz="2000" b="0" i="0" u="none" strike="noStrike" kern="0" cap="none" spc="0" normalizeH="0" baseline="0" noProof="0" dirty="0">
                <a:ln>
                  <a:noFill/>
                </a:ln>
                <a:effectLst/>
                <a:uLnTx/>
                <a:uFillTx/>
                <a:latin typeface="+mn-lt"/>
              </a:rPr>
              <a:t>How</a:t>
            </a:r>
            <a:r>
              <a:rPr kumimoji="0" lang="en-US" sz="2000" b="0" i="0" u="none" strike="noStrike" kern="0" cap="none" spc="0" normalizeH="0" noProof="0" dirty="0">
                <a:ln>
                  <a:noFill/>
                </a:ln>
                <a:effectLst/>
                <a:uLnTx/>
                <a:uFillTx/>
                <a:latin typeface="+mn-lt"/>
              </a:rPr>
              <a:t> </a:t>
            </a:r>
            <a:r>
              <a:rPr lang="en-US" sz="2000" b="1" kern="0" dirty="0"/>
              <a:t>JUST Health</a:t>
            </a:r>
            <a:r>
              <a:rPr kumimoji="0" lang="en-US" sz="2000" b="1" i="0" u="none" strike="noStrike" kern="0" cap="none" spc="0" normalizeH="0" noProof="0" dirty="0">
                <a:ln>
                  <a:noFill/>
                </a:ln>
                <a:effectLst/>
                <a:uLnTx/>
                <a:uFillTx/>
              </a:rPr>
              <a:t> </a:t>
            </a:r>
            <a:r>
              <a:rPr lang="en-US" sz="2000" kern="0" dirty="0"/>
              <a:t>works</a:t>
            </a:r>
            <a:endParaRPr kumimoji="0" lang="en-US" sz="2000" b="0" i="0" u="none" strike="noStrike" kern="0" cap="none" spc="0" normalizeH="0" noProof="0" dirty="0">
              <a:ln>
                <a:noFill/>
              </a:ln>
              <a:effectLst/>
              <a:uLnTx/>
              <a:uFillTx/>
            </a:endParaRPr>
          </a:p>
          <a:p>
            <a:pPr marL="801688" lvl="2" indent="-342900">
              <a:lnSpc>
                <a:spcPct val="150000"/>
              </a:lnSpc>
              <a:spcBef>
                <a:spcPts val="300"/>
              </a:spcBef>
              <a:spcAft>
                <a:spcPts val="300"/>
              </a:spcAft>
              <a:buSzPct val="75000"/>
              <a:buFont typeface="Wingdings" pitchFamily="2" charset="2"/>
              <a:buChar char="§"/>
              <a:defRPr/>
            </a:pPr>
            <a:r>
              <a:rPr kumimoji="0" lang="en-US" sz="2000" b="0" i="0" u="none" strike="noStrike" kern="0" cap="none" spc="0" normalizeH="0" baseline="0" noProof="0" dirty="0">
                <a:ln>
                  <a:noFill/>
                </a:ln>
                <a:effectLst/>
                <a:uLnTx/>
                <a:uFillTx/>
                <a:latin typeface="+mn-lt"/>
              </a:rPr>
              <a:t>Viewing </a:t>
            </a:r>
            <a:r>
              <a:rPr lang="en-US" sz="2000" b="1" kern="0" dirty="0"/>
              <a:t>JUST Health </a:t>
            </a:r>
            <a:r>
              <a:rPr lang="en-US" sz="2000" kern="0" dirty="0"/>
              <a:t>eligibility</a:t>
            </a:r>
            <a:r>
              <a:rPr kumimoji="0" lang="en-US" sz="2000" i="0" u="none" strike="noStrike" kern="0" cap="none" spc="0" normalizeH="0" noProof="0" dirty="0">
                <a:ln>
                  <a:noFill/>
                </a:ln>
                <a:effectLst/>
                <a:uLnTx/>
                <a:uFillTx/>
              </a:rPr>
              <a:t> </a:t>
            </a:r>
            <a:r>
              <a:rPr kumimoji="0" lang="en-US" sz="2000" b="0" i="0" u="none" strike="noStrike" kern="0" cap="none" spc="0" normalizeH="0" noProof="0" dirty="0">
                <a:ln>
                  <a:noFill/>
                </a:ln>
                <a:effectLst/>
                <a:uLnTx/>
                <a:uFillTx/>
                <a:latin typeface="+mn-lt"/>
              </a:rPr>
              <a:t>in the New Mexico Medicaid Web Portal</a:t>
            </a:r>
            <a:endParaRPr lang="en-US" sz="2000" kern="0" dirty="0">
              <a:latin typeface="+mn-lt"/>
            </a:endParaRPr>
          </a:p>
          <a:p>
            <a:pPr marL="1588" lvl="1">
              <a:lnSpc>
                <a:spcPct val="90000"/>
              </a:lnSpc>
              <a:spcBef>
                <a:spcPct val="30000"/>
              </a:spcBef>
              <a:buSzPct val="75000"/>
              <a:defRPr/>
            </a:pPr>
            <a:endParaRPr kumimoji="0" lang="en-US" sz="2000" b="0" i="0" u="none" strike="noStrike" kern="0" cap="none" spc="0" normalizeH="0" baseline="0" noProof="0" dirty="0">
              <a:ln>
                <a:noFill/>
              </a:ln>
              <a:solidFill>
                <a:schemeClr val="tx1"/>
              </a:solidFill>
              <a:effectLst/>
              <a:uLnTx/>
              <a:uFillTx/>
              <a:latin typeface="+mn-lt"/>
            </a:endParaRPr>
          </a:p>
        </p:txBody>
      </p:sp>
      <p:sp>
        <p:nvSpPr>
          <p:cNvPr id="2" name="Footer Placeholder 1"/>
          <p:cNvSpPr>
            <a:spLocks noGrp="1"/>
          </p:cNvSpPr>
          <p:nvPr>
            <p:ph type="ftr" sz="quarter" idx="11"/>
          </p:nvPr>
        </p:nvSpPr>
        <p:spPr/>
        <p:txBody>
          <a:bodyPr/>
          <a:lstStyle/>
          <a:p>
            <a:r>
              <a:rPr lang="en-US"/>
              <a:t>JUST Health (Justice-Involved Utilization of State Transitioned Healthcare)</a:t>
            </a:r>
            <a:endParaRPr lang="en-US" dirty="0"/>
          </a:p>
        </p:txBody>
      </p:sp>
      <p:sp>
        <p:nvSpPr>
          <p:cNvPr id="3" name="Date Placeholder 2"/>
          <p:cNvSpPr>
            <a:spLocks noGrp="1"/>
          </p:cNvSpPr>
          <p:nvPr>
            <p:ph type="dt" sz="half" idx="10"/>
          </p:nvPr>
        </p:nvSpPr>
        <p:spPr/>
        <p:txBody>
          <a:bodyPr/>
          <a:lstStyle/>
          <a:p>
            <a:r>
              <a:rPr lang="en-US"/>
              <a:t>10/5/2017</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65120" y="1589649"/>
            <a:ext cx="9115865" cy="2828778"/>
          </a:xfrm>
          <a:solidFill>
            <a:schemeClr val="bg1"/>
          </a:solidFill>
        </p:spPr>
        <p:txBody>
          <a:bodyPr/>
          <a:lstStyle/>
          <a:p>
            <a:pPr algn="ctr">
              <a:lnSpc>
                <a:spcPts val="4500"/>
              </a:lnSpc>
            </a:pPr>
            <a:r>
              <a:rPr lang="en-US" sz="4400" dirty="0"/>
              <a:t>What is</a:t>
            </a:r>
            <a:br>
              <a:rPr lang="en-US" sz="4400" dirty="0"/>
            </a:br>
            <a:r>
              <a:rPr lang="en-US" sz="4400" dirty="0"/>
              <a:t> </a:t>
            </a:r>
            <a:r>
              <a:rPr lang="en-US" sz="4400" b="1" dirty="0"/>
              <a:t>JUST HEALTH</a:t>
            </a:r>
            <a:br>
              <a:rPr lang="en-US" sz="4400" dirty="0"/>
            </a:br>
            <a:endParaRPr lang="en-US" sz="3200" dirty="0"/>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59799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15620" y="1534920"/>
            <a:ext cx="12397741" cy="1580320"/>
          </a:xfrm>
        </p:spPr>
        <p:txBody>
          <a:bodyPr/>
          <a:lstStyle/>
          <a:p>
            <a:pPr>
              <a:lnSpc>
                <a:spcPts val="4400"/>
              </a:lnSpc>
            </a:pPr>
            <a:br>
              <a:rPr lang="en-US" b="1" dirty="0"/>
            </a:br>
            <a:r>
              <a:rPr lang="en-US" b="1" dirty="0"/>
              <a:t>JUST HEALTH </a:t>
            </a:r>
            <a:br>
              <a:rPr lang="en-US" b="1" dirty="0"/>
            </a:br>
            <a:r>
              <a:rPr lang="en-US" sz="3200" dirty="0"/>
              <a:t>Justice-Involved Utilization of State Transitioned Healthcare</a:t>
            </a:r>
            <a:endParaRPr lang="en-US" sz="3200" b="1" dirty="0"/>
          </a:p>
        </p:txBody>
      </p:sp>
      <p:sp>
        <p:nvSpPr>
          <p:cNvPr id="20" name="Content Placeholder 19"/>
          <p:cNvSpPr>
            <a:spLocks noGrp="1"/>
          </p:cNvSpPr>
          <p:nvPr>
            <p:ph sz="quarter" idx="13"/>
          </p:nvPr>
        </p:nvSpPr>
        <p:spPr/>
        <p:txBody>
          <a:bodyPr/>
          <a:lstStyle/>
          <a:p>
            <a:r>
              <a:rPr lang="en-US" dirty="0"/>
              <a:t>Step 1.</a:t>
            </a:r>
          </a:p>
        </p:txBody>
      </p:sp>
      <p:sp>
        <p:nvSpPr>
          <p:cNvPr id="21" name="Text Placeholder 20"/>
          <p:cNvSpPr>
            <a:spLocks noGrp="1"/>
          </p:cNvSpPr>
          <p:nvPr>
            <p:ph type="body" sz="quarter" idx="16"/>
          </p:nvPr>
        </p:nvSpPr>
        <p:spPr/>
        <p:txBody>
          <a:bodyPr/>
          <a:lstStyle/>
          <a:p>
            <a:r>
              <a:rPr lang="en-US" dirty="0"/>
              <a:t>Incarceration shall not be a basis to terminate or deny eligibility for Medicaid.  A Medicaid eligible individual will have their Medicaid benefits suspended until release. </a:t>
            </a:r>
          </a:p>
        </p:txBody>
      </p:sp>
      <p:sp>
        <p:nvSpPr>
          <p:cNvPr id="22" name="Content Placeholder 21"/>
          <p:cNvSpPr>
            <a:spLocks noGrp="1"/>
          </p:cNvSpPr>
          <p:nvPr>
            <p:ph sz="quarter" idx="17"/>
          </p:nvPr>
        </p:nvSpPr>
        <p:spPr/>
        <p:txBody>
          <a:bodyPr/>
          <a:lstStyle/>
          <a:p>
            <a:r>
              <a:rPr lang="en-US" dirty="0"/>
              <a:t>Step 2. </a:t>
            </a:r>
          </a:p>
        </p:txBody>
      </p:sp>
      <p:sp>
        <p:nvSpPr>
          <p:cNvPr id="23" name="Text Placeholder 22"/>
          <p:cNvSpPr>
            <a:spLocks noGrp="1"/>
          </p:cNvSpPr>
          <p:nvPr>
            <p:ph type="body" sz="quarter" idx="18"/>
          </p:nvPr>
        </p:nvSpPr>
        <p:spPr/>
        <p:txBody>
          <a:bodyPr/>
          <a:lstStyle/>
          <a:p>
            <a:r>
              <a:rPr lang="en-US" dirty="0"/>
              <a:t>An individual not enrolled in Medicaid at the time of incarceration may apply for Medicaid while incarcerated.</a:t>
            </a:r>
          </a:p>
        </p:txBody>
      </p:sp>
      <p:sp>
        <p:nvSpPr>
          <p:cNvPr id="24" name="Content Placeholder 23"/>
          <p:cNvSpPr>
            <a:spLocks noGrp="1"/>
          </p:cNvSpPr>
          <p:nvPr>
            <p:ph sz="quarter" idx="19"/>
          </p:nvPr>
        </p:nvSpPr>
        <p:spPr/>
        <p:txBody>
          <a:bodyPr/>
          <a:lstStyle/>
          <a:p>
            <a:r>
              <a:rPr lang="en-US" dirty="0"/>
              <a:t>Step 3. </a:t>
            </a:r>
          </a:p>
        </p:txBody>
      </p:sp>
      <p:sp>
        <p:nvSpPr>
          <p:cNvPr id="25" name="Text Placeholder 24"/>
          <p:cNvSpPr>
            <a:spLocks noGrp="1"/>
          </p:cNvSpPr>
          <p:nvPr>
            <p:ph type="body" sz="quarter" idx="20"/>
          </p:nvPr>
        </p:nvSpPr>
        <p:spPr/>
        <p:txBody>
          <a:bodyPr/>
          <a:lstStyle/>
          <a:p>
            <a:r>
              <a:rPr lang="en-US" dirty="0"/>
              <a:t>Upon release, an individual who remains Medicaid eligible will have their Medicaid benefits reinstated,  allowing the individual immediate access to healthcare. </a:t>
            </a:r>
          </a:p>
        </p:txBody>
      </p:sp>
      <p:sp>
        <p:nvSpPr>
          <p:cNvPr id="3" name="Footer Placeholder 2"/>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24043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977490"/>
            <a:ext cx="13581063" cy="1105310"/>
          </a:xfrm>
        </p:spPr>
        <p:txBody>
          <a:bodyPr/>
          <a:lstStyle/>
          <a:p>
            <a:r>
              <a:rPr lang="en-US" sz="3200" b="1" kern="0" dirty="0">
                <a:solidFill>
                  <a:prstClr val="black"/>
                </a:solidFill>
              </a:rPr>
              <a:t>JUST Health </a:t>
            </a:r>
            <a:r>
              <a:rPr lang="en-US" sz="2000" dirty="0">
                <a:solidFill>
                  <a:prstClr val="black"/>
                </a:solidFill>
              </a:rPr>
              <a:t>continued</a:t>
            </a:r>
            <a:r>
              <a:rPr lang="en-US" dirty="0">
                <a:solidFill>
                  <a:prstClr val="black"/>
                </a:solidFill>
              </a:rPr>
              <a:t>…</a:t>
            </a:r>
            <a:endParaRPr lang="en-US" dirty="0"/>
          </a:p>
        </p:txBody>
      </p:sp>
      <p:sp>
        <p:nvSpPr>
          <p:cNvPr id="3" name="Text Placeholder 2"/>
          <p:cNvSpPr>
            <a:spLocks noGrp="1"/>
          </p:cNvSpPr>
          <p:nvPr>
            <p:ph type="body" sz="quarter" idx="13"/>
          </p:nvPr>
        </p:nvSpPr>
        <p:spPr/>
        <p:txBody>
          <a:bodyPr/>
          <a:lstStyle/>
          <a:p>
            <a:pPr marL="457200" lvl="0" indent="-457200">
              <a:lnSpc>
                <a:spcPct val="100000"/>
              </a:lnSpc>
              <a:spcAft>
                <a:spcPts val="0"/>
              </a:spcAft>
              <a:buFont typeface="Arial" panose="020B0604020202020204" pitchFamily="34" charset="0"/>
              <a:buChar char="•"/>
            </a:pPr>
            <a:r>
              <a:rPr lang="en-US" sz="2600" dirty="0">
                <a:solidFill>
                  <a:prstClr val="black"/>
                </a:solidFill>
              </a:rPr>
              <a:t>Individuals who have been determined eligible and are released within 30 days of their incarceration date will not have their Medicaid benefits suspended.  </a:t>
            </a:r>
          </a:p>
          <a:p>
            <a:pPr marL="996010" lvl="1" indent="-342900">
              <a:spcBef>
                <a:spcPts val="0"/>
              </a:spcBef>
              <a:buFont typeface="Arial" panose="020B0604020202020204" pitchFamily="34" charset="0"/>
              <a:buChar char="•"/>
            </a:pPr>
            <a:endParaRPr lang="en-US" sz="2100" dirty="0">
              <a:solidFill>
                <a:prstClr val="black"/>
              </a:solidFill>
            </a:endParaRPr>
          </a:p>
          <a:p>
            <a:pPr marL="996010" lvl="1" indent="-342900">
              <a:spcBef>
                <a:spcPts val="0"/>
              </a:spcBef>
              <a:buFont typeface="Arial" panose="020B0604020202020204" pitchFamily="34" charset="0"/>
              <a:buChar char="•"/>
            </a:pPr>
            <a:r>
              <a:rPr lang="en-US" sz="2100" dirty="0">
                <a:solidFill>
                  <a:prstClr val="black"/>
                </a:solidFill>
              </a:rPr>
              <a:t>These individuals will have access to all Medicaid benefits available under their determined Medicaid category of eligibility upon their release (i.e. prescription medication, primary care physician, BH services). </a:t>
            </a:r>
          </a:p>
          <a:p>
            <a:pPr marL="996010" lvl="1" indent="-342900">
              <a:spcBef>
                <a:spcPts val="0"/>
              </a:spcBef>
              <a:buFont typeface="Arial" panose="020B0604020202020204" pitchFamily="34" charset="0"/>
              <a:buChar char="•"/>
            </a:pPr>
            <a:endParaRPr lang="en-US" sz="2100" dirty="0">
              <a:solidFill>
                <a:prstClr val="black"/>
              </a:solidFill>
            </a:endParaRPr>
          </a:p>
          <a:p>
            <a:pPr marL="342900" lvl="0" indent="-342900">
              <a:lnSpc>
                <a:spcPct val="100000"/>
              </a:lnSpc>
              <a:spcAft>
                <a:spcPts val="0"/>
              </a:spcAft>
              <a:buFont typeface="Arial" panose="020B0604020202020204" pitchFamily="34" charset="0"/>
              <a:buChar char="•"/>
            </a:pPr>
            <a:r>
              <a:rPr lang="en-US" sz="2600" dirty="0">
                <a:solidFill>
                  <a:prstClr val="black"/>
                </a:solidFill>
              </a:rPr>
              <a:t>Eligible individuals who are incarcerated beyond 30 days will have their benefits in a suspended status.  </a:t>
            </a:r>
          </a:p>
          <a:p>
            <a:pPr marL="996010" lvl="1" indent="-342900">
              <a:spcBef>
                <a:spcPts val="0"/>
              </a:spcBef>
              <a:buFont typeface="Arial" panose="020B0604020202020204" pitchFamily="34" charset="0"/>
              <a:buChar char="•"/>
            </a:pPr>
            <a:endParaRPr lang="en-US" sz="2100" dirty="0">
              <a:solidFill>
                <a:prstClr val="black"/>
              </a:solidFill>
            </a:endParaRPr>
          </a:p>
          <a:p>
            <a:pPr marL="996010" lvl="1" indent="-342900">
              <a:spcBef>
                <a:spcPts val="0"/>
              </a:spcBef>
              <a:buFont typeface="Arial" panose="020B0604020202020204" pitchFamily="34" charset="0"/>
              <a:buChar char="•"/>
            </a:pPr>
            <a:r>
              <a:rPr lang="en-US" sz="2100" dirty="0">
                <a:solidFill>
                  <a:prstClr val="black"/>
                </a:solidFill>
              </a:rPr>
              <a:t>Inmates who are incarcerated at an HSD contracted facility who have their Medicaid benefits suspended but require inpatient hospital services (limited to hospital admission of 24-hours or more) will receive those benefits as Medicaid covered service through the Medicaid Fee for Service (FFS) program. Medicaid will only pay for STMII claims if the service is a Medicaid covered service and the inpatient stay is for at least 24 hours.</a:t>
            </a:r>
          </a:p>
          <a:p>
            <a:pPr marL="653110" lvl="1" indent="0">
              <a:spcBef>
                <a:spcPts val="0"/>
              </a:spcBef>
            </a:pPr>
            <a:endParaRPr lang="en-US" sz="2100" dirty="0">
              <a:solidFill>
                <a:prstClr val="black"/>
              </a:solidFill>
            </a:endParaRPr>
          </a:p>
          <a:p>
            <a:pPr marL="344488" lvl="1" indent="-342900">
              <a:lnSpc>
                <a:spcPct val="90000"/>
              </a:lnSpc>
              <a:spcBef>
                <a:spcPct val="30000"/>
              </a:spcBef>
              <a:buSzPct val="75000"/>
              <a:buFont typeface="Arial" panose="020B0604020202020204" pitchFamily="34" charset="0"/>
              <a:buChar char="•"/>
              <a:defRPr/>
            </a:pPr>
            <a:endParaRPr lang="en-US" kern="0" dirty="0">
              <a:solidFill>
                <a:prstClr val="black"/>
              </a:solidFill>
            </a:endParaRPr>
          </a:p>
          <a:p>
            <a:endParaRPr lang="en-US" dirty="0"/>
          </a:p>
        </p:txBody>
      </p:sp>
      <p:sp>
        <p:nvSpPr>
          <p:cNvPr id="4" name="Footer Placeholder 3"/>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225133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5" y="1310479"/>
            <a:ext cx="6899275" cy="725488"/>
          </a:xfrm>
          <a:noFill/>
        </p:spPr>
        <p:txBody>
          <a:bodyPr/>
          <a:lstStyle/>
          <a:p>
            <a:r>
              <a:rPr lang="en-US" sz="3200" dirty="0"/>
              <a:t>How </a:t>
            </a:r>
            <a:r>
              <a:rPr lang="en-US" sz="3200" b="1" dirty="0"/>
              <a:t>JUST Health </a:t>
            </a:r>
            <a:r>
              <a:rPr lang="en-US" sz="3200" dirty="0"/>
              <a:t>Works </a:t>
            </a:r>
            <a:endParaRPr lang="en-US" dirty="0"/>
          </a:p>
        </p:txBody>
      </p:sp>
      <p:sp>
        <p:nvSpPr>
          <p:cNvPr id="10" name="Rectangle 3"/>
          <p:cNvSpPr txBox="1">
            <a:spLocks noChangeArrowheads="1"/>
          </p:cNvSpPr>
          <p:nvPr/>
        </p:nvSpPr>
        <p:spPr bwMode="auto">
          <a:xfrm>
            <a:off x="477519" y="2455656"/>
            <a:ext cx="12543155" cy="4962784"/>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996010" lvl="1" indent="-342900">
              <a:buFont typeface="Arial" panose="020B0604020202020204" pitchFamily="34" charset="0"/>
              <a:buChar char="•"/>
            </a:pPr>
            <a:r>
              <a:rPr lang="en-US" sz="2000" dirty="0"/>
              <a:t>Jail/Prison notifies HSD of the individual’s incarceration date via a daily interface file</a:t>
            </a:r>
          </a:p>
          <a:p>
            <a:pPr marL="996010" lvl="1" indent="-342900">
              <a:buFont typeface="Arial" panose="020B0604020202020204" pitchFamily="34" charset="0"/>
              <a:buChar char="•"/>
            </a:pPr>
            <a:endParaRPr lang="en-US" sz="2000" dirty="0"/>
          </a:p>
          <a:p>
            <a:pPr marL="996010" lvl="1" indent="-342900">
              <a:buFont typeface="Arial" panose="020B0604020202020204" pitchFamily="34" charset="0"/>
              <a:buChar char="•"/>
            </a:pPr>
            <a:r>
              <a:rPr lang="en-US" sz="2000" dirty="0"/>
              <a:t>PEDs at correctional facilities may assist incarcerated individuals, who are not Medicaid enrolled submit Medicaid applications. </a:t>
            </a:r>
          </a:p>
          <a:p>
            <a:pPr lvl="1"/>
            <a:endParaRPr lang="en-US" sz="2000" dirty="0"/>
          </a:p>
          <a:p>
            <a:pPr marL="996010" lvl="1" indent="-342900">
              <a:buFont typeface="Arial" panose="020B0604020202020204" pitchFamily="34" charset="0"/>
              <a:buChar char="•"/>
            </a:pPr>
            <a:r>
              <a:rPr lang="en-US" sz="2000" dirty="0"/>
              <a:t>After 30 or more days of incarceration, an individual’s Medicaid benefits are suspended</a:t>
            </a:r>
          </a:p>
          <a:p>
            <a:pPr marL="996010" lvl="1" indent="-342900">
              <a:buFont typeface="Arial" panose="020B0604020202020204" pitchFamily="34" charset="0"/>
              <a:buChar char="•"/>
            </a:pPr>
            <a:endParaRPr lang="en-US" sz="2000" dirty="0"/>
          </a:p>
          <a:p>
            <a:pPr marL="996010" lvl="1" indent="-342900">
              <a:buFont typeface="Arial" panose="020B0604020202020204" pitchFamily="34" charset="0"/>
              <a:buChar char="•"/>
            </a:pPr>
            <a:r>
              <a:rPr lang="en-US" sz="2000" dirty="0"/>
              <a:t>If an individual needs medical services while their benefits are suspended, Medicaid may reimburse</a:t>
            </a:r>
            <a:r>
              <a:rPr lang="en-US" sz="2000" strike="sngStrike" dirty="0"/>
              <a:t>s</a:t>
            </a:r>
            <a:r>
              <a:rPr lang="en-US" sz="2000" dirty="0"/>
              <a:t> for qualifying Medicaid-covered </a:t>
            </a:r>
            <a:r>
              <a:rPr lang="en-US" sz="2000" b="1" dirty="0"/>
              <a:t>inpatient </a:t>
            </a:r>
            <a:r>
              <a:rPr lang="en-US" sz="2000" dirty="0"/>
              <a:t>stays of 24+ hours ONLY if the correctional facility has a contract for STMII (Short Term Medicaid For Incarcerated Individual) with HSD</a:t>
            </a:r>
            <a:endParaRPr lang="en-US" sz="2000" dirty="0">
              <a:solidFill>
                <a:srgbClr val="FF0000"/>
              </a:solidFill>
            </a:endParaRPr>
          </a:p>
          <a:p>
            <a:pPr marL="996010" lvl="1" indent="-342900">
              <a:buFont typeface="Arial" panose="020B0604020202020204" pitchFamily="34" charset="0"/>
              <a:buChar char="•"/>
            </a:pPr>
            <a:endParaRPr lang="en-US" sz="2000" dirty="0"/>
          </a:p>
          <a:p>
            <a:pPr marL="996010" lvl="1" indent="-342900">
              <a:buFont typeface="Arial" panose="020B0604020202020204" pitchFamily="34" charset="0"/>
              <a:buChar char="•"/>
            </a:pPr>
            <a:r>
              <a:rPr lang="en-US" sz="2000" dirty="0"/>
              <a:t>Jail/Prison notifies HSD of inmate’s release date via the daily interface file</a:t>
            </a:r>
          </a:p>
          <a:p>
            <a:pPr marL="996010" lvl="1" indent="-342900">
              <a:buFont typeface="Arial" panose="020B0604020202020204" pitchFamily="34" charset="0"/>
              <a:buChar char="•"/>
            </a:pPr>
            <a:endParaRPr lang="en-US" sz="2000" dirty="0"/>
          </a:p>
          <a:p>
            <a:pPr marL="996010" lvl="1" indent="-342900">
              <a:buFont typeface="Arial" panose="020B0604020202020204" pitchFamily="34" charset="0"/>
              <a:buChar char="•"/>
            </a:pPr>
            <a:r>
              <a:rPr lang="en-US" sz="2000" dirty="0"/>
              <a:t>HSD restores the individual’s Medicaid benefits to an active status</a:t>
            </a:r>
          </a:p>
          <a:p>
            <a:pPr lvl="1"/>
            <a:endParaRPr lang="en-US" sz="2100" dirty="0"/>
          </a:p>
          <a:p>
            <a:pPr marL="344488" lvl="1" indent="-342900">
              <a:lnSpc>
                <a:spcPct val="90000"/>
              </a:lnSpc>
              <a:spcBef>
                <a:spcPct val="30000"/>
              </a:spcBef>
              <a:buSzPct val="75000"/>
              <a:buFont typeface="Arial" panose="020B0604020202020204" pitchFamily="34" charset="0"/>
              <a:buChar char="•"/>
              <a:defRPr/>
            </a:pPr>
            <a:endParaRPr kumimoji="0" lang="en-US" sz="2000" b="0" i="0" u="none" strike="noStrike" kern="0" cap="none" spc="0" normalizeH="0" baseline="0" noProof="0" dirty="0">
              <a:ln>
                <a:noFill/>
              </a:ln>
              <a:solidFill>
                <a:schemeClr val="tx1"/>
              </a:solidFill>
              <a:effectLst/>
              <a:uLnTx/>
              <a:uFillTx/>
              <a:latin typeface="+mn-lt"/>
            </a:endParaRPr>
          </a:p>
        </p:txBody>
      </p:sp>
      <p:sp>
        <p:nvSpPr>
          <p:cNvPr id="2" name="Footer Placeholder 1"/>
          <p:cNvSpPr>
            <a:spLocks noGrp="1"/>
          </p:cNvSpPr>
          <p:nvPr>
            <p:ph type="ftr" sz="quarter" idx="11"/>
          </p:nvPr>
        </p:nvSpPr>
        <p:spPr/>
        <p:txBody>
          <a:bodyPr/>
          <a:lstStyle/>
          <a:p>
            <a:r>
              <a:rPr lang="en-US"/>
              <a:t>JUST Health (Justice-Involved Utilization of State Transitioned Healthcare)</a:t>
            </a:r>
            <a:endParaRPr lang="en-US" dirty="0"/>
          </a:p>
        </p:txBody>
      </p:sp>
      <p:sp>
        <p:nvSpPr>
          <p:cNvPr id="3" name="Date Placeholder 2"/>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149767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82029" y="2392516"/>
            <a:ext cx="13542393" cy="4229100"/>
          </a:xfrm>
        </p:spPr>
        <p:txBody>
          <a:bodyPr/>
          <a:lstStyle/>
          <a:p>
            <a:pPr marL="996010" lvl="1" indent="-342900">
              <a:spcBef>
                <a:spcPts val="0"/>
              </a:spcBef>
              <a:buFont typeface="Arial" panose="020B0604020202020204" pitchFamily="34" charset="0"/>
              <a:buChar char="•"/>
            </a:pPr>
            <a:r>
              <a:rPr lang="en-US" dirty="0">
                <a:solidFill>
                  <a:prstClr val="black"/>
                </a:solidFill>
              </a:rPr>
              <a:t>The incarcerated individual must be approved for Medicaid and have benefits in a suspended status (incarcerated for 30 or more days) for STMII to pay for inpatient hospital stays over 24 hours</a:t>
            </a:r>
          </a:p>
          <a:p>
            <a:pPr marL="653110" lvl="1" indent="0">
              <a:spcBef>
                <a:spcPts val="0"/>
              </a:spcBef>
            </a:pPr>
            <a:endParaRPr lang="en-US" dirty="0">
              <a:solidFill>
                <a:prstClr val="black"/>
              </a:solidFill>
            </a:endParaRPr>
          </a:p>
          <a:p>
            <a:pPr marL="996010" lvl="1" indent="-342900">
              <a:spcBef>
                <a:spcPts val="0"/>
              </a:spcBef>
              <a:buFont typeface="Arial" panose="020B0604020202020204" pitchFamily="34" charset="0"/>
              <a:buChar char="•"/>
            </a:pPr>
            <a:r>
              <a:rPr lang="en-US" dirty="0">
                <a:solidFill>
                  <a:prstClr val="black"/>
                </a:solidFill>
              </a:rPr>
              <a:t>Inpatient hospital service must be a Medicaid-covered service to be eligible for Medicaid reimbursement</a:t>
            </a:r>
          </a:p>
          <a:p>
            <a:pPr marL="653110" lvl="1" indent="0">
              <a:spcBef>
                <a:spcPts val="0"/>
              </a:spcBef>
            </a:pPr>
            <a:endParaRPr lang="en-US" strike="sngStrike" dirty="0">
              <a:solidFill>
                <a:srgbClr val="FF0000"/>
              </a:solidFill>
            </a:endParaRPr>
          </a:p>
          <a:p>
            <a:pPr marL="996010" lvl="1" indent="-342900">
              <a:spcBef>
                <a:spcPts val="0"/>
              </a:spcBef>
              <a:buFont typeface="Arial" panose="020B0604020202020204" pitchFamily="34" charset="0"/>
              <a:buChar char="•"/>
            </a:pPr>
            <a:r>
              <a:rPr lang="en-US" dirty="0">
                <a:solidFill>
                  <a:prstClr val="black"/>
                </a:solidFill>
              </a:rPr>
              <a:t>The individual may be eligible for STMII services</a:t>
            </a:r>
            <a:r>
              <a:rPr lang="en-US" dirty="0">
                <a:solidFill>
                  <a:srgbClr val="FF0000"/>
                </a:solidFill>
              </a:rPr>
              <a:t> </a:t>
            </a:r>
            <a:r>
              <a:rPr lang="en-US" dirty="0">
                <a:solidFill>
                  <a:prstClr val="black"/>
                </a:solidFill>
              </a:rPr>
              <a:t>multiple times a year</a:t>
            </a:r>
          </a:p>
          <a:p>
            <a:pPr marL="996010" lvl="1" indent="-342900">
              <a:spcBef>
                <a:spcPts val="0"/>
              </a:spcBef>
              <a:buFont typeface="Arial" panose="020B0604020202020204" pitchFamily="34" charset="0"/>
              <a:buChar char="•"/>
            </a:pPr>
            <a:endParaRPr lang="en-US" dirty="0">
              <a:solidFill>
                <a:srgbClr val="FF0000"/>
              </a:solidFill>
            </a:endParaRPr>
          </a:p>
          <a:p>
            <a:pPr marL="996010" lvl="1" indent="-342900">
              <a:spcBef>
                <a:spcPts val="0"/>
              </a:spcBef>
              <a:buFont typeface="Arial" panose="020B0604020202020204" pitchFamily="34" charset="0"/>
              <a:buChar char="•"/>
            </a:pPr>
            <a:r>
              <a:rPr lang="en-US" dirty="0">
                <a:solidFill>
                  <a:prstClr val="black"/>
                </a:solidFill>
              </a:rPr>
              <a:t>The individual may apply for Medicaid after he/she is released from the correctional facility </a:t>
            </a:r>
          </a:p>
          <a:p>
            <a:pPr marL="996010" lvl="1" indent="-342900">
              <a:spcBef>
                <a:spcPts val="0"/>
              </a:spcBef>
              <a:buFont typeface="Arial" panose="020B0604020202020204" pitchFamily="34" charset="0"/>
              <a:buChar char="•"/>
            </a:pPr>
            <a:endParaRPr lang="en-US" dirty="0">
              <a:solidFill>
                <a:prstClr val="black"/>
              </a:solidFill>
            </a:endParaRPr>
          </a:p>
          <a:p>
            <a:pPr marL="996010" lvl="1" indent="-342900">
              <a:spcBef>
                <a:spcPts val="0"/>
              </a:spcBef>
              <a:buFont typeface="Arial" panose="020B0604020202020204" pitchFamily="34" charset="0"/>
              <a:buChar char="•"/>
            </a:pPr>
            <a:r>
              <a:rPr lang="en-US" dirty="0">
                <a:solidFill>
                  <a:prstClr val="black"/>
                </a:solidFill>
              </a:rPr>
              <a:t>The Correctional Facility must have a contract with HSD to participate in the STMII program</a:t>
            </a:r>
            <a:br>
              <a:rPr lang="en-US" dirty="0">
                <a:solidFill>
                  <a:prstClr val="black"/>
                </a:solidFill>
              </a:rPr>
            </a:br>
            <a:endParaRPr lang="en-US" dirty="0">
              <a:solidFill>
                <a:prstClr val="black"/>
              </a:solidFill>
            </a:endParaRPr>
          </a:p>
          <a:p>
            <a:pPr marL="996010" lvl="1" indent="-342900">
              <a:spcBef>
                <a:spcPts val="0"/>
              </a:spcBef>
              <a:buFont typeface="Arial" panose="020B0604020202020204" pitchFamily="34" charset="0"/>
              <a:buChar char="•"/>
            </a:pPr>
            <a:r>
              <a:rPr lang="en-US" dirty="0">
                <a:solidFill>
                  <a:prstClr val="black"/>
                </a:solidFill>
              </a:rPr>
              <a:t>If the Correctional Facility is not contracted with HSD, the provider must bill the claim to the inmate’s facility of incarceration</a:t>
            </a:r>
            <a:endParaRPr lang="en-US" dirty="0"/>
          </a:p>
        </p:txBody>
      </p:sp>
      <p:sp>
        <p:nvSpPr>
          <p:cNvPr id="4" name="Rectangle 2"/>
          <p:cNvSpPr>
            <a:spLocks noGrp="1" noChangeArrowheads="1"/>
          </p:cNvSpPr>
          <p:nvPr>
            <p:ph type="title"/>
          </p:nvPr>
        </p:nvSpPr>
        <p:spPr>
          <a:xfrm>
            <a:off x="482029" y="1356032"/>
            <a:ext cx="13581063" cy="726768"/>
          </a:xfrm>
          <a:noFill/>
        </p:spPr>
        <p:txBody>
          <a:bodyPr/>
          <a:lstStyle/>
          <a:p>
            <a:r>
              <a:rPr lang="en-US" sz="3200" dirty="0"/>
              <a:t>Short Term Medicaid For Incarcerated Individual (STMII) Program</a:t>
            </a:r>
            <a:endParaRPr lang="en-US" dirty="0"/>
          </a:p>
        </p:txBody>
      </p:sp>
      <p:sp>
        <p:nvSpPr>
          <p:cNvPr id="2" name="Footer Placeholder 1"/>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1723737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625475" y="1587025"/>
            <a:ext cx="12604750" cy="725488"/>
          </a:xfrm>
          <a:noFill/>
        </p:spPr>
        <p:txBody>
          <a:bodyPr/>
          <a:lstStyle/>
          <a:p>
            <a:r>
              <a:rPr lang="en-US" sz="3200" dirty="0"/>
              <a:t>Viewing </a:t>
            </a:r>
            <a:r>
              <a:rPr lang="en-US" sz="3200" b="1" dirty="0"/>
              <a:t>JUST Health </a:t>
            </a:r>
            <a:r>
              <a:rPr lang="en-US" sz="3200" dirty="0"/>
              <a:t>In the New Mexico Medicaid Web Portal</a:t>
            </a:r>
            <a:endParaRPr lang="en-US" dirty="0"/>
          </a:p>
        </p:txBody>
      </p:sp>
      <p:sp>
        <p:nvSpPr>
          <p:cNvPr id="10" name="Rectangle 3"/>
          <p:cNvSpPr txBox="1">
            <a:spLocks noChangeArrowheads="1"/>
          </p:cNvSpPr>
          <p:nvPr/>
        </p:nvSpPr>
        <p:spPr bwMode="auto">
          <a:xfrm>
            <a:off x="687070" y="2320606"/>
            <a:ext cx="12543155" cy="492601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1"/>
            <a:endParaRPr lang="en-US" sz="2100" dirty="0"/>
          </a:p>
          <a:p>
            <a:pPr marL="1588" lvl="1">
              <a:lnSpc>
                <a:spcPct val="90000"/>
              </a:lnSpc>
              <a:spcBef>
                <a:spcPct val="30000"/>
              </a:spcBef>
              <a:buSzPct val="75000"/>
              <a:defRPr/>
            </a:pPr>
            <a:r>
              <a:rPr lang="en-US" sz="2000" kern="0" dirty="0"/>
              <a:t>The client’s eligibility will be suspended for the date-of-service that you’re looking for. Below is an example of the red text that will be seen above the Category of Eligibility Information section.  If you feel this eligibility suspension is an error, please contact the Provider Relations Help Desk via phone call at (800) 299-7304 or contact the NM Provider Support email inbox at NMProviderSupport@conduent.com.</a:t>
            </a:r>
            <a:endParaRPr kumimoji="0" lang="en-US" sz="2000" b="0" i="0" u="none" strike="noStrike" kern="0" cap="none" spc="0" normalizeH="0" baseline="0" noProof="0" dirty="0">
              <a:ln>
                <a:noFill/>
              </a:ln>
              <a:solidFill>
                <a:schemeClr val="tx1"/>
              </a:solidFill>
              <a:effectLst/>
              <a:uLnTx/>
              <a:uFillTx/>
              <a:latin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0295" y="3979546"/>
            <a:ext cx="7134225" cy="310705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Rectangle 1"/>
          <p:cNvSpPr/>
          <p:nvPr/>
        </p:nvSpPr>
        <p:spPr>
          <a:xfrm>
            <a:off x="3895725" y="2847975"/>
            <a:ext cx="6667500"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0000"/>
              </a:solidFill>
            </a:endParaRPr>
          </a:p>
        </p:txBody>
      </p:sp>
      <p:sp>
        <p:nvSpPr>
          <p:cNvPr id="4" name="Line Callout 1 3"/>
          <p:cNvSpPr/>
          <p:nvPr/>
        </p:nvSpPr>
        <p:spPr>
          <a:xfrm>
            <a:off x="3895725" y="2847975"/>
            <a:ext cx="6667500"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
        <p:nvSpPr>
          <p:cNvPr id="3" name="Footer Placeholder 2"/>
          <p:cNvSpPr>
            <a:spLocks noGrp="1"/>
          </p:cNvSpPr>
          <p:nvPr>
            <p:ph type="ftr" sz="quarter" idx="11"/>
          </p:nvPr>
        </p:nvSpPr>
        <p:spPr/>
        <p:txBody>
          <a:bodyPr/>
          <a:lstStyle/>
          <a:p>
            <a:r>
              <a:rPr lang="en-US"/>
              <a:t>JUST Health (Justice-Involved Utilization of State Transitioned Healthcare)</a:t>
            </a:r>
            <a:endParaRPr lang="en-US" dirty="0"/>
          </a:p>
        </p:txBody>
      </p:sp>
      <p:sp>
        <p:nvSpPr>
          <p:cNvPr id="5" name="Date Placeholder 4"/>
          <p:cNvSpPr>
            <a:spLocks noGrp="1"/>
          </p:cNvSpPr>
          <p:nvPr>
            <p:ph type="dt" sz="half" idx="10"/>
          </p:nvPr>
        </p:nvSpPr>
        <p:spPr/>
        <p:txBody>
          <a:bodyPr/>
          <a:lstStyle/>
          <a:p>
            <a:r>
              <a:rPr lang="en-US"/>
              <a:t>10/5/2017</a:t>
            </a:r>
            <a:endParaRPr lang="en-US" dirty="0"/>
          </a:p>
        </p:txBody>
      </p:sp>
    </p:spTree>
    <p:extLst>
      <p:ext uri="{BB962C8B-B14F-4D97-AF65-F5344CB8AC3E}">
        <p14:creationId xmlns:p14="http://schemas.microsoft.com/office/powerpoint/2010/main" val="103163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870</TotalTime>
  <Words>1338</Words>
  <Application>Microsoft Office PowerPoint</Application>
  <PresentationFormat>Custom</PresentationFormat>
  <Paragraphs>137</Paragraphs>
  <Slides>14</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Conduent_PPT_Template_White_6Jan</vt:lpstr>
      <vt:lpstr>JUST Health  (Justice-Involved Utilization of  State Transitioned Healthcare)</vt:lpstr>
      <vt:lpstr>PowerPoint Presentation</vt:lpstr>
      <vt:lpstr>Objectives</vt:lpstr>
      <vt:lpstr>What is  JUST HEALTH </vt:lpstr>
      <vt:lpstr> JUST HEALTH  Justice-Involved Utilization of State Transitioned Healthcare</vt:lpstr>
      <vt:lpstr>JUST Health continued…</vt:lpstr>
      <vt:lpstr>How JUST Health Works </vt:lpstr>
      <vt:lpstr>Short Term Medicaid For Incarcerated Individual (STMII) Program</vt:lpstr>
      <vt:lpstr>Viewing JUST Health In the New Mexico Medicaid Web Portal</vt:lpstr>
      <vt:lpstr>JUST Health Tips and Reminders</vt:lpstr>
      <vt:lpstr>Summary</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aliquam doloripsamet</dc:title>
  <dc:creator>Wilinski, Antonette</dc:creator>
  <cp:lastModifiedBy>Peter Sepich</cp:lastModifiedBy>
  <cp:revision>56</cp:revision>
  <dcterms:created xsi:type="dcterms:W3CDTF">2017-01-18T18:41:02Z</dcterms:created>
  <dcterms:modified xsi:type="dcterms:W3CDTF">2024-08-20T17:20:27Z</dcterms:modified>
</cp:coreProperties>
</file>